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Montserrat Medium"/>
      <p:regular r:id="rId36"/>
      <p:bold r:id="rId37"/>
      <p:italic r:id="rId38"/>
      <p:boldItalic r:id="rId39"/>
    </p:embeddedFont>
    <p:embeddedFont>
      <p:font typeface="Comic Neue"/>
      <p:regular r:id="rId40"/>
      <p:bold r:id="rId41"/>
      <p:italic r:id="rId42"/>
      <p:boldItalic r:id="rId43"/>
    </p:embeddedFont>
    <p:embeddedFont>
      <p:font typeface="Montserrat ExtraBold"/>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omicNeue-regular.fntdata"/><Relationship Id="rId20" Type="http://schemas.openxmlformats.org/officeDocument/2006/relationships/slide" Target="slides/slide16.xml"/><Relationship Id="rId42" Type="http://schemas.openxmlformats.org/officeDocument/2006/relationships/font" Target="fonts/ComicNeue-italic.fntdata"/><Relationship Id="rId41" Type="http://schemas.openxmlformats.org/officeDocument/2006/relationships/font" Target="fonts/ComicNeue-bold.fntdata"/><Relationship Id="rId22" Type="http://schemas.openxmlformats.org/officeDocument/2006/relationships/slide" Target="slides/slide18.xml"/><Relationship Id="rId44" Type="http://schemas.openxmlformats.org/officeDocument/2006/relationships/font" Target="fonts/MontserratExtraBold-bold.fntdata"/><Relationship Id="rId21" Type="http://schemas.openxmlformats.org/officeDocument/2006/relationships/slide" Target="slides/slide17.xml"/><Relationship Id="rId43" Type="http://schemas.openxmlformats.org/officeDocument/2006/relationships/font" Target="fonts/ComicNeue-boldItalic.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Montserrat-bold.fntdata"/><Relationship Id="rId10" Type="http://schemas.openxmlformats.org/officeDocument/2006/relationships/slide" Target="slides/slide6.xml"/><Relationship Id="rId32" Type="http://schemas.openxmlformats.org/officeDocument/2006/relationships/font" Target="fonts/Montserrat-regular.fntdata"/><Relationship Id="rId13" Type="http://schemas.openxmlformats.org/officeDocument/2006/relationships/slide" Target="slides/slide9.xml"/><Relationship Id="rId35" Type="http://schemas.openxmlformats.org/officeDocument/2006/relationships/font" Target="fonts/Montserrat-boldItalic.fntdata"/><Relationship Id="rId12" Type="http://schemas.openxmlformats.org/officeDocument/2006/relationships/slide" Target="slides/slide8.xml"/><Relationship Id="rId34" Type="http://schemas.openxmlformats.org/officeDocument/2006/relationships/font" Target="fonts/Montserrat-italic.fntdata"/><Relationship Id="rId15" Type="http://schemas.openxmlformats.org/officeDocument/2006/relationships/slide" Target="slides/slide11.xml"/><Relationship Id="rId37" Type="http://schemas.openxmlformats.org/officeDocument/2006/relationships/font" Target="fonts/MontserratMedium-bold.fntdata"/><Relationship Id="rId14" Type="http://schemas.openxmlformats.org/officeDocument/2006/relationships/slide" Target="slides/slide10.xml"/><Relationship Id="rId36" Type="http://schemas.openxmlformats.org/officeDocument/2006/relationships/font" Target="fonts/MontserratMedium-regular.fntdata"/><Relationship Id="rId17" Type="http://schemas.openxmlformats.org/officeDocument/2006/relationships/slide" Target="slides/slide13.xml"/><Relationship Id="rId39" Type="http://schemas.openxmlformats.org/officeDocument/2006/relationships/font" Target="fonts/MontserratMedium-boldItalic.fntdata"/><Relationship Id="rId16" Type="http://schemas.openxmlformats.org/officeDocument/2006/relationships/slide" Target="slides/slide12.xml"/><Relationship Id="rId38" Type="http://schemas.openxmlformats.org/officeDocument/2006/relationships/font" Target="fonts/Montserrat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2f38716f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2f38716f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b2f38716f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b2f38716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2f38716f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2f38716f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f9262ee2f_0_26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f9262ee2f_0_26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b2f38716f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b2f38716f5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7f9262ee2f_0_26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f9262ee2f_0_26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f9262ee2f_0_26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f9262ee2f_0_26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f9262ee2f_0_26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f9262ee2f_0_26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7f9262ee2f_0_26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f9262ee2f_0_26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2e92ff05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2e92ff05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2e92ff05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2e92ff05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b2e92ff05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b2e92ff05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2f38716f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2f38716f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2f38716f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2f38716f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6"/>
          <p:cNvPicPr preferRelativeResize="0"/>
          <p:nvPr/>
        </p:nvPicPr>
        <p:blipFill>
          <a:blip r:embed="rId3">
            <a:alphaModFix/>
          </a:blip>
          <a:stretch>
            <a:fillRect/>
          </a:stretch>
        </p:blipFill>
        <p:spPr>
          <a:xfrm>
            <a:off x="5300092" y="0"/>
            <a:ext cx="3843908" cy="5143500"/>
          </a:xfrm>
          <a:prstGeom prst="rect">
            <a:avLst/>
          </a:prstGeom>
          <a:noFill/>
          <a:ln>
            <a:noFill/>
          </a:ln>
        </p:spPr>
      </p:pic>
      <p:pic>
        <p:nvPicPr>
          <p:cNvPr id="159" name="Google Shape;159;p36"/>
          <p:cNvPicPr preferRelativeResize="0"/>
          <p:nvPr/>
        </p:nvPicPr>
        <p:blipFill>
          <a:blip r:embed="rId4">
            <a:alphaModFix/>
          </a:blip>
          <a:stretch>
            <a:fillRect/>
          </a:stretch>
        </p:blipFill>
        <p:spPr>
          <a:xfrm>
            <a:off x="2407500" y="-2"/>
            <a:ext cx="2914890" cy="5173926"/>
          </a:xfrm>
          <a:prstGeom prst="rect">
            <a:avLst/>
          </a:prstGeom>
          <a:noFill/>
          <a:ln>
            <a:noFill/>
          </a:ln>
        </p:spPr>
      </p:pic>
      <p:pic>
        <p:nvPicPr>
          <p:cNvPr id="160" name="Google Shape;160;p36"/>
          <p:cNvPicPr preferRelativeResize="0"/>
          <p:nvPr/>
        </p:nvPicPr>
        <p:blipFill rotWithShape="1">
          <a:blip r:embed="rId5">
            <a:alphaModFix/>
          </a:blip>
          <a:srcRect b="0" l="21856" r="21121" t="0"/>
          <a:stretch/>
        </p:blipFill>
        <p:spPr>
          <a:xfrm>
            <a:off x="0" y="-133899"/>
            <a:ext cx="2407501" cy="5277390"/>
          </a:xfrm>
          <a:prstGeom prst="rect">
            <a:avLst/>
          </a:prstGeom>
          <a:noFill/>
          <a:ln>
            <a:noFill/>
          </a:ln>
        </p:spPr>
      </p:pic>
      <p:sp>
        <p:nvSpPr>
          <p:cNvPr id="161" name="Google Shape;161;p36"/>
          <p:cNvSpPr txBox="1"/>
          <p:nvPr>
            <p:ph type="ctrTitle"/>
          </p:nvPr>
        </p:nvSpPr>
        <p:spPr>
          <a:xfrm>
            <a:off x="2175900" y="1950100"/>
            <a:ext cx="4792200" cy="644700"/>
          </a:xfrm>
          <a:prstGeom prst="rect">
            <a:avLst/>
          </a:prstGeom>
          <a:effectLst>
            <a:outerShdw blurRad="228600" rotWithShape="0" algn="bl" dir="8760000" dist="19050">
              <a:srgbClr val="0C2E3A"/>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Projet Ham/spam Classifier </a:t>
            </a:r>
            <a:endParaRPr/>
          </a:p>
        </p:txBody>
      </p:sp>
      <p:sp>
        <p:nvSpPr>
          <p:cNvPr id="162" name="Google Shape;162;p36"/>
          <p:cNvSpPr txBox="1"/>
          <p:nvPr>
            <p:ph idx="1" type="subTitle"/>
          </p:nvPr>
        </p:nvSpPr>
        <p:spPr>
          <a:xfrm>
            <a:off x="3368250" y="4170600"/>
            <a:ext cx="2407500" cy="734100"/>
          </a:xfrm>
          <a:prstGeom prst="rect">
            <a:avLst/>
          </a:prstGeom>
          <a:effectLst>
            <a:outerShdw blurRad="114300" rotWithShape="0" algn="bl" dir="5400000" dist="19050">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000"/>
              <a:t>Par </a:t>
            </a:r>
            <a:r>
              <a:rPr b="1" lang="en" sz="2000">
                <a:solidFill>
                  <a:schemeClr val="lt2"/>
                </a:solidFill>
              </a:rPr>
              <a:t>Alexandre</a:t>
            </a:r>
            <a:r>
              <a:rPr b="1" lang="en" sz="2000"/>
              <a:t> </a:t>
            </a:r>
            <a:r>
              <a:rPr b="1" lang="en" sz="2000"/>
              <a:t>&amp; Jonathan</a:t>
            </a:r>
            <a:r>
              <a:rPr b="1" lang="en" sz="2000"/>
              <a:t>, </a:t>
            </a:r>
            <a:endParaRPr b="1" sz="2000"/>
          </a:p>
        </p:txBody>
      </p:sp>
      <p:cxnSp>
        <p:nvCxnSpPr>
          <p:cNvPr id="163" name="Google Shape;163;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A</a:t>
            </a:r>
            <a:r>
              <a:rPr lang="en" sz="2200">
                <a:solidFill>
                  <a:schemeClr val="lt2"/>
                </a:solidFill>
              </a:rPr>
              <a:t> .</a:t>
            </a:r>
            <a:r>
              <a:rPr lang="en" sz="2200">
                <a:solidFill>
                  <a:schemeClr val="lt1"/>
                </a:solidFill>
              </a:rPr>
              <a:t>Pipeline Modèle</a:t>
            </a:r>
            <a:r>
              <a:rPr lang="en" sz="2300">
                <a:solidFill>
                  <a:schemeClr val="lt2"/>
                </a:solidFill>
              </a:rPr>
              <a:t> :</a:t>
            </a:r>
            <a:endParaRPr sz="1100"/>
          </a:p>
        </p:txBody>
      </p:sp>
      <p:cxnSp>
        <p:nvCxnSpPr>
          <p:cNvPr id="278" name="Google Shape;278;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9" name="Google Shape;279;p45"/>
          <p:cNvSpPr txBox="1"/>
          <p:nvPr/>
        </p:nvSpPr>
        <p:spPr>
          <a:xfrm>
            <a:off x="-882100" y="1145650"/>
            <a:ext cx="9144000" cy="25629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Le pipeline complet, nommé model_pipeline, est conçu pour le traitement et la classification de données. Il est composé des étapes suivantes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preprocessor : Cette première étape prépare les données en ajoutant des caractéristiques, en vectorisant le texte et en réduisant la dimension des données. Cela garantit que les données sont prêtes pour l'analyse.</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classifier : La deuxième étape utilise un classificateur SVM (Support Vector Machine) pour effectuer la classification des données prétraitées.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Roboto"/>
              <a:ea typeface="Roboto"/>
              <a:cs typeface="Roboto"/>
              <a:sym typeface="Roboto"/>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p:txBody>
      </p:sp>
      <p:sp>
        <p:nvSpPr>
          <p:cNvPr id="280" name="Google Shape;280;p45"/>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45"/>
          <p:cNvGrpSpPr/>
          <p:nvPr/>
        </p:nvGrpSpPr>
        <p:grpSpPr>
          <a:xfrm>
            <a:off x="8494472" y="4419513"/>
            <a:ext cx="442104" cy="556207"/>
            <a:chOff x="1284212" y="1963766"/>
            <a:chExt cx="379489" cy="366046"/>
          </a:xfrm>
        </p:grpSpPr>
        <p:sp>
          <p:nvSpPr>
            <p:cNvPr id="282" name="Google Shape;282;p45"/>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5"/>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idx="4"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B</a:t>
            </a:r>
            <a:r>
              <a:rPr lang="en" sz="2200">
                <a:solidFill>
                  <a:schemeClr val="lt2"/>
                </a:solidFill>
              </a:rPr>
              <a:t> .</a:t>
            </a:r>
            <a:r>
              <a:rPr lang="en" sz="2200">
                <a:solidFill>
                  <a:schemeClr val="lt1"/>
                </a:solidFill>
              </a:rPr>
              <a:t>Classificateur SVM </a:t>
            </a:r>
            <a:r>
              <a:rPr lang="en" sz="2300">
                <a:solidFill>
                  <a:schemeClr val="lt2"/>
                </a:solidFill>
              </a:rPr>
              <a:t>:</a:t>
            </a:r>
            <a:endParaRPr sz="1100"/>
          </a:p>
        </p:txBody>
      </p:sp>
      <p:cxnSp>
        <p:nvCxnSpPr>
          <p:cNvPr id="289" name="Google Shape;289;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0" name="Google Shape;290;p46"/>
          <p:cNvSpPr txBox="1"/>
          <p:nvPr/>
        </p:nvSpPr>
        <p:spPr>
          <a:xfrm>
            <a:off x="-903975" y="1813200"/>
            <a:ext cx="9144000" cy="3301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Le modèle SVM (Support Vector Machine) est un algorithme d'apprentissage automatique qui permet de classer des données en trouvant la meilleure séparation entre différentes classes.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Le modèle SVM est capable de gérer à la fois des données linéaires et non linéaires grâce à sa capacité à trouver des hyperplans de décision adaptés.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Le SVM est connu pour sa disposition à généraliser à partir d'un petit ensemble de données d'entraînement, il évite souvent le surajustement (overfitting) grâce à la marge maximale entre les classes.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Le modèle SVM fonctionne bien avec des ensembles de données de grande dimension, il est de plus efficace en termes de calcul.</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Roboto"/>
              <a:ea typeface="Roboto"/>
              <a:cs typeface="Roboto"/>
              <a:sym typeface="Roboto"/>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p:txBody>
      </p:sp>
      <p:sp>
        <p:nvSpPr>
          <p:cNvPr id="291" name="Google Shape;291;p46"/>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46"/>
          <p:cNvGrpSpPr/>
          <p:nvPr/>
        </p:nvGrpSpPr>
        <p:grpSpPr>
          <a:xfrm>
            <a:off x="8494472" y="4419513"/>
            <a:ext cx="442104" cy="556207"/>
            <a:chOff x="1284212" y="1963766"/>
            <a:chExt cx="379489" cy="366046"/>
          </a:xfrm>
        </p:grpSpPr>
        <p:sp>
          <p:nvSpPr>
            <p:cNvPr id="293" name="Google Shape;293;p46"/>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6"/>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p:nvPr/>
        </p:nvSpPr>
        <p:spPr>
          <a:xfrm>
            <a:off x="7408301" y="3023575"/>
            <a:ext cx="671216" cy="697782"/>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7"/>
          <p:cNvSpPr/>
          <p:nvPr/>
        </p:nvSpPr>
        <p:spPr>
          <a:xfrm>
            <a:off x="7000226" y="2704250"/>
            <a:ext cx="1436400" cy="143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title"/>
          </p:nvPr>
        </p:nvSpPr>
        <p:spPr>
          <a:xfrm>
            <a:off x="5367920" y="533150"/>
            <a:ext cx="30687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t>Grid_Search</a:t>
            </a:r>
            <a:endParaRPr sz="2800"/>
          </a:p>
        </p:txBody>
      </p:sp>
      <p:sp>
        <p:nvSpPr>
          <p:cNvPr id="302" name="Google Shape;302;p47"/>
          <p:cNvSpPr txBox="1"/>
          <p:nvPr>
            <p:ph idx="2" type="title"/>
          </p:nvPr>
        </p:nvSpPr>
        <p:spPr>
          <a:xfrm>
            <a:off x="3007170" y="716675"/>
            <a:ext cx="2412900" cy="931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t>0</a:t>
            </a:r>
            <a:r>
              <a:rPr lang="en"/>
              <a:t>3</a:t>
            </a:r>
            <a:endParaRPr sz="4800"/>
          </a:p>
        </p:txBody>
      </p:sp>
      <p:sp>
        <p:nvSpPr>
          <p:cNvPr id="303" name="Google Shape;303;p47"/>
          <p:cNvSpPr txBox="1"/>
          <p:nvPr>
            <p:ph idx="4294967295" type="subTitle"/>
          </p:nvPr>
        </p:nvSpPr>
        <p:spPr>
          <a:xfrm>
            <a:off x="5640645" y="121767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2"/>
                </a:solidFill>
                <a:latin typeface="Roboto"/>
                <a:ea typeface="Roboto"/>
                <a:cs typeface="Roboto"/>
                <a:sym typeface="Roboto"/>
              </a:rPr>
              <a:t>Le jeu de Tetris des paramètres d'IA, où chaque pièce doit parfaitement s'emboîter pour construire le meilleur modèle possible !</a:t>
            </a:r>
            <a:endParaRPr>
              <a:solidFill>
                <a:schemeClr val="lt2"/>
              </a:solidFill>
            </a:endParaRPr>
          </a:p>
        </p:txBody>
      </p:sp>
      <p:cxnSp>
        <p:nvCxnSpPr>
          <p:cNvPr id="304" name="Google Shape;304;p47"/>
          <p:cNvCxnSpPr/>
          <p:nvPr/>
        </p:nvCxnSpPr>
        <p:spPr>
          <a:xfrm>
            <a:off x="5569675" y="682472"/>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5" name="Google Shape;305;p47"/>
          <p:cNvPicPr preferRelativeResize="0"/>
          <p:nvPr/>
        </p:nvPicPr>
        <p:blipFill>
          <a:blip r:embed="rId3">
            <a:alphaModFix/>
          </a:blip>
          <a:stretch>
            <a:fillRect/>
          </a:stretch>
        </p:blipFill>
        <p:spPr>
          <a:xfrm>
            <a:off x="3477756" y="3880241"/>
            <a:ext cx="2939569" cy="682400"/>
          </a:xfrm>
          <a:prstGeom prst="rect">
            <a:avLst/>
          </a:prstGeom>
          <a:noFill/>
          <a:ln>
            <a:noFill/>
          </a:ln>
        </p:spPr>
      </p:pic>
      <p:grpSp>
        <p:nvGrpSpPr>
          <p:cNvPr id="306" name="Google Shape;306;p47"/>
          <p:cNvGrpSpPr/>
          <p:nvPr/>
        </p:nvGrpSpPr>
        <p:grpSpPr>
          <a:xfrm>
            <a:off x="7302439" y="2950305"/>
            <a:ext cx="776896" cy="885865"/>
            <a:chOff x="3990517" y="3354173"/>
            <a:chExt cx="279559" cy="363402"/>
          </a:xfrm>
        </p:grpSpPr>
        <p:sp>
          <p:nvSpPr>
            <p:cNvPr id="307" name="Google Shape;307;p47"/>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7"/>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48"/>
          <p:cNvGrpSpPr/>
          <p:nvPr/>
        </p:nvGrpSpPr>
        <p:grpSpPr>
          <a:xfrm>
            <a:off x="8552469" y="4485678"/>
            <a:ext cx="326106" cy="423908"/>
            <a:chOff x="3990517" y="3354173"/>
            <a:chExt cx="279559" cy="363402"/>
          </a:xfrm>
        </p:grpSpPr>
        <p:sp>
          <p:nvSpPr>
            <p:cNvPr id="316" name="Google Shape;316;p48"/>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8"/>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48"/>
          <p:cNvSpPr txBox="1"/>
          <p:nvPr>
            <p:ph idx="4294967295" type="title"/>
          </p:nvPr>
        </p:nvSpPr>
        <p:spPr>
          <a:xfrm>
            <a:off x="960100" y="1771600"/>
            <a:ext cx="20670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lt2"/>
                </a:solidFill>
              </a:rPr>
              <a:t>A</a:t>
            </a:r>
            <a:endParaRPr sz="3600">
              <a:solidFill>
                <a:schemeClr val="lt2"/>
              </a:solidFill>
            </a:endParaRPr>
          </a:p>
        </p:txBody>
      </p:sp>
      <p:sp>
        <p:nvSpPr>
          <p:cNvPr id="320" name="Google Shape;320;p48"/>
          <p:cNvSpPr txBox="1"/>
          <p:nvPr>
            <p:ph idx="4294967295" type="title"/>
          </p:nvPr>
        </p:nvSpPr>
        <p:spPr>
          <a:xfrm>
            <a:off x="939025" y="2495500"/>
            <a:ext cx="23241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Hyper-paramètre</a:t>
            </a:r>
            <a:endParaRPr sz="1800"/>
          </a:p>
        </p:txBody>
      </p:sp>
      <p:sp>
        <p:nvSpPr>
          <p:cNvPr id="321" name="Google Shape;321;p48"/>
          <p:cNvSpPr txBox="1"/>
          <p:nvPr>
            <p:ph idx="4294967295" type="subTitle"/>
          </p:nvPr>
        </p:nvSpPr>
        <p:spPr>
          <a:xfrm>
            <a:off x="730775" y="3256400"/>
            <a:ext cx="26649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chemeClr val="lt2"/>
                </a:solidFill>
                <a:latin typeface="Roboto"/>
                <a:ea typeface="Roboto"/>
                <a:cs typeface="Roboto"/>
                <a:sym typeface="Roboto"/>
              </a:rPr>
              <a:t>Hyper-paramètre de Grid Search : c'est comme jouer à la roulette des réglages. On fait tourner la roue, on croise les doigts, et hop, on trouve la combinaison gagnante qui fait sourire nos modèles</a:t>
            </a:r>
            <a:endParaRPr b="1" sz="1400">
              <a:solidFill>
                <a:schemeClr val="lt2"/>
              </a:solidFill>
            </a:endParaRPr>
          </a:p>
        </p:txBody>
      </p:sp>
      <p:cxnSp>
        <p:nvCxnSpPr>
          <p:cNvPr id="322" name="Google Shape;322;p48"/>
          <p:cNvCxnSpPr/>
          <p:nvPr/>
        </p:nvCxnSpPr>
        <p:spPr>
          <a:xfrm>
            <a:off x="1795000" y="24039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3" name="Google Shape;323;p48"/>
          <p:cNvSpPr txBox="1"/>
          <p:nvPr>
            <p:ph idx="4294967295" type="title"/>
          </p:nvPr>
        </p:nvSpPr>
        <p:spPr>
          <a:xfrm>
            <a:off x="5852425" y="1771588"/>
            <a:ext cx="20670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lt2"/>
                </a:solidFill>
              </a:rPr>
              <a:t>B</a:t>
            </a:r>
            <a:endParaRPr sz="3600">
              <a:solidFill>
                <a:schemeClr val="lt2"/>
              </a:solidFill>
            </a:endParaRPr>
          </a:p>
        </p:txBody>
      </p:sp>
      <p:sp>
        <p:nvSpPr>
          <p:cNvPr id="324" name="Google Shape;324;p48"/>
          <p:cNvSpPr txBox="1"/>
          <p:nvPr>
            <p:ph idx="4294967295" type="title"/>
          </p:nvPr>
        </p:nvSpPr>
        <p:spPr>
          <a:xfrm>
            <a:off x="5595300" y="2495500"/>
            <a:ext cx="23241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Mise en place</a:t>
            </a:r>
            <a:endParaRPr sz="1800"/>
          </a:p>
          <a:p>
            <a:pPr indent="0" lvl="0" marL="0" rtl="0" algn="ctr">
              <a:spcBef>
                <a:spcPts val="0"/>
              </a:spcBef>
              <a:spcAft>
                <a:spcPts val="0"/>
              </a:spcAft>
              <a:buNone/>
            </a:pPr>
            <a:r>
              <a:t/>
            </a:r>
            <a:endParaRPr sz="1800"/>
          </a:p>
        </p:txBody>
      </p:sp>
      <p:cxnSp>
        <p:nvCxnSpPr>
          <p:cNvPr id="325" name="Google Shape;325;p48"/>
          <p:cNvCxnSpPr/>
          <p:nvPr/>
        </p:nvCxnSpPr>
        <p:spPr>
          <a:xfrm>
            <a:off x="6687325" y="24039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6" name="Google Shape;326;p48"/>
          <p:cNvSpPr txBox="1"/>
          <p:nvPr>
            <p:ph idx="4294967295" type="subTitle"/>
          </p:nvPr>
        </p:nvSpPr>
        <p:spPr>
          <a:xfrm>
            <a:off x="5366100" y="3256400"/>
            <a:ext cx="27825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100">
                <a:solidFill>
                  <a:schemeClr val="lt2"/>
                </a:solidFill>
                <a:latin typeface="Roboto"/>
                <a:ea typeface="Roboto"/>
                <a:cs typeface="Roboto"/>
                <a:sym typeface="Roboto"/>
              </a:rPr>
              <a:t>La mise en place de Grid Search, c'est comme organiser une chasse au trésor dans le monde des paramètres. On cherche la carte au trésor parfaite pour mener nos modèles d'IA vers le jackpot de précision </a:t>
            </a:r>
            <a:endParaRPr b="1" sz="11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A</a:t>
            </a:r>
            <a:r>
              <a:rPr lang="en" sz="2200">
                <a:solidFill>
                  <a:schemeClr val="lt2"/>
                </a:solidFill>
              </a:rPr>
              <a:t> .</a:t>
            </a:r>
            <a:r>
              <a:rPr lang="en" sz="2200">
                <a:solidFill>
                  <a:schemeClr val="lt1"/>
                </a:solidFill>
              </a:rPr>
              <a:t>Hyper-paramètre </a:t>
            </a:r>
            <a:r>
              <a:rPr lang="en" sz="2300">
                <a:solidFill>
                  <a:schemeClr val="lt2"/>
                </a:solidFill>
              </a:rPr>
              <a:t>: </a:t>
            </a:r>
            <a:endParaRPr sz="1100"/>
          </a:p>
        </p:txBody>
      </p:sp>
      <p:cxnSp>
        <p:nvCxnSpPr>
          <p:cNvPr id="332" name="Google Shape;332;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3" name="Google Shape;333;p49"/>
          <p:cNvSpPr txBox="1"/>
          <p:nvPr/>
        </p:nvSpPr>
        <p:spPr>
          <a:xfrm>
            <a:off x="-839300" y="1038625"/>
            <a:ext cx="9144000" cy="45945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La recherche de grille (GridSearch) est une technique d'optimisation utilisée en apprentissage</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automatique pour rechercher les meilleurs </a:t>
            </a:r>
            <a:r>
              <a:rPr b="1" lang="en" sz="1200">
                <a:solidFill>
                  <a:schemeClr val="lt1"/>
                </a:solidFill>
                <a:latin typeface="Montserrat"/>
                <a:ea typeface="Montserrat"/>
                <a:cs typeface="Montserrat"/>
                <a:sym typeface="Montserrat"/>
              </a:rPr>
              <a:t>hyper paramètres</a:t>
            </a:r>
            <a:r>
              <a:rPr b="1" lang="en" sz="1200">
                <a:solidFill>
                  <a:schemeClr val="lt1"/>
                </a:solidFill>
                <a:latin typeface="Montserrat"/>
                <a:ea typeface="Montserrat"/>
                <a:cs typeface="Montserrat"/>
                <a:sym typeface="Montserrat"/>
              </a:rPr>
              <a:t> d'un modèle.</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Afin de limiter les calculs, nous avons opter pour les paramétres suivants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'classifier__C' : Ce paramètre contrôle la pénalisation des erreurs dans le modèle SVM. Une valeur plus élevée de C signifie une pénalisation plus forte des erreurs d'entraînement, ce qui peut entraîner une meilleure adaptation aux données, mais aussi un risque de surajustement.</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'classifier__kernel' : Ce paramètre spécifie le noyau à utiliser dans le modèle SVM.</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'classifier__gamma' : Le paramètre gamma contrôle la flexibilité de la frontière de décision.</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'classifier__class_weight' : Ce paramètre permet de spécifier un poids différent pour chaque classe dans le modèle. L'option 'balanced' attribue automatiquement des poids inversément proportionnels à la fréquence des classes, ce qui est utile en cas de données déséquilibrées.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'classifier__break_ties' : Ce paramètre booléen indique si la fonction de prédiction doit gérer les cas où plusieurs classes ont la même confiance en prédisant la première classe rencontrée (True) ou en cassant les égalités en fonction de la confiance des classes (False).</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Roboto"/>
              <a:ea typeface="Roboto"/>
              <a:cs typeface="Roboto"/>
              <a:sym typeface="Roboto"/>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p:txBody>
      </p:sp>
      <p:sp>
        <p:nvSpPr>
          <p:cNvPr id="334" name="Google Shape;334;p49"/>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49"/>
          <p:cNvGrpSpPr/>
          <p:nvPr/>
        </p:nvGrpSpPr>
        <p:grpSpPr>
          <a:xfrm>
            <a:off x="8552469" y="4485678"/>
            <a:ext cx="326106" cy="423908"/>
            <a:chOff x="3990517" y="3354173"/>
            <a:chExt cx="279559" cy="363402"/>
          </a:xfrm>
        </p:grpSpPr>
        <p:sp>
          <p:nvSpPr>
            <p:cNvPr id="336" name="Google Shape;336;p49"/>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9"/>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9"/>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0"/>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50"/>
          <p:cNvGrpSpPr/>
          <p:nvPr/>
        </p:nvGrpSpPr>
        <p:grpSpPr>
          <a:xfrm>
            <a:off x="8552469" y="4485678"/>
            <a:ext cx="326106" cy="423908"/>
            <a:chOff x="3990517" y="3354173"/>
            <a:chExt cx="279559" cy="363402"/>
          </a:xfrm>
        </p:grpSpPr>
        <p:sp>
          <p:nvSpPr>
            <p:cNvPr id="345" name="Google Shape;345;p50"/>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50"/>
          <p:cNvSpPr txBox="1"/>
          <p:nvPr>
            <p:ph idx="4294967295"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B</a:t>
            </a:r>
            <a:r>
              <a:rPr lang="en" sz="2200">
                <a:solidFill>
                  <a:schemeClr val="lt2"/>
                </a:solidFill>
              </a:rPr>
              <a:t> .</a:t>
            </a:r>
            <a:r>
              <a:rPr lang="en" sz="2200"/>
              <a:t>Mise en place</a:t>
            </a:r>
            <a:r>
              <a:rPr lang="en" sz="1800"/>
              <a:t> </a:t>
            </a:r>
            <a:r>
              <a:rPr lang="en" sz="2300">
                <a:solidFill>
                  <a:schemeClr val="lt2"/>
                </a:solidFill>
              </a:rPr>
              <a:t>:</a:t>
            </a:r>
            <a:endParaRPr sz="1100"/>
          </a:p>
        </p:txBody>
      </p:sp>
      <p:cxnSp>
        <p:nvCxnSpPr>
          <p:cNvPr id="349" name="Google Shape;349;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50" name="Google Shape;350;p50"/>
          <p:cNvSpPr txBox="1"/>
          <p:nvPr/>
        </p:nvSpPr>
        <p:spPr>
          <a:xfrm>
            <a:off x="-882100" y="1145650"/>
            <a:ext cx="9144000" cy="23781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Le paramètre "scoring" est utilisé pour spécifier la métrique de performance à utiliser lors de l'évaluation des modèles générés par la recherche de grille (GridSearch). Il permet de déterminer comment évaluer la qualité des modèles en fonction des hyperparamètres testés.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Nous avons spécifié l'utilisation du score 'f1' pour l'évaluation des hyperparamètres. Le score f1 est une métrique couramment utilisée pour évaluer la précision et le rappel d'un modèle de classification. Il est particulièrement utile lorsque les données sont déséquilibrées car il prend en compte à la fois les vrais positifs, les faux positifs et les faux négatifs.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Roboto"/>
              <a:ea typeface="Roboto"/>
              <a:cs typeface="Roboto"/>
              <a:sym typeface="Roboto"/>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1"/>
          <p:cNvSpPr/>
          <p:nvPr/>
        </p:nvSpPr>
        <p:spPr>
          <a:xfrm>
            <a:off x="7408301" y="3023575"/>
            <a:ext cx="671216" cy="697782"/>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1"/>
          <p:cNvSpPr/>
          <p:nvPr/>
        </p:nvSpPr>
        <p:spPr>
          <a:xfrm>
            <a:off x="7000226" y="2704250"/>
            <a:ext cx="1436400" cy="143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1"/>
          <p:cNvSpPr txBox="1"/>
          <p:nvPr>
            <p:ph idx="4294967295" type="title"/>
          </p:nvPr>
        </p:nvSpPr>
        <p:spPr>
          <a:xfrm>
            <a:off x="5431225" y="317325"/>
            <a:ext cx="3144900" cy="12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Évaluation du modèle</a:t>
            </a:r>
            <a:endParaRPr sz="2200"/>
          </a:p>
        </p:txBody>
      </p:sp>
      <p:sp>
        <p:nvSpPr>
          <p:cNvPr id="358" name="Google Shape;358;p51"/>
          <p:cNvSpPr txBox="1"/>
          <p:nvPr>
            <p:ph idx="4294967295" type="title"/>
          </p:nvPr>
        </p:nvSpPr>
        <p:spPr>
          <a:xfrm>
            <a:off x="3007170" y="716675"/>
            <a:ext cx="2412900" cy="93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800"/>
              <a:t>04</a:t>
            </a:r>
            <a:endParaRPr sz="4800"/>
          </a:p>
        </p:txBody>
      </p:sp>
      <p:sp>
        <p:nvSpPr>
          <p:cNvPr id="359" name="Google Shape;359;p51"/>
          <p:cNvSpPr txBox="1"/>
          <p:nvPr>
            <p:ph idx="1" type="subTitle"/>
          </p:nvPr>
        </p:nvSpPr>
        <p:spPr>
          <a:xfrm>
            <a:off x="5569675" y="1333150"/>
            <a:ext cx="2868000" cy="4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Roboto"/>
                <a:ea typeface="Roboto"/>
                <a:cs typeface="Roboto"/>
                <a:sym typeface="Roboto"/>
              </a:rPr>
              <a:t>Un peu comme un chef goûtant sa recette, pour voir si son plat d'IA est un délice ou a besoin d'un peu plus de cuisson </a:t>
            </a:r>
            <a:endParaRPr>
              <a:solidFill>
                <a:schemeClr val="lt2"/>
              </a:solidFill>
            </a:endParaRPr>
          </a:p>
        </p:txBody>
      </p:sp>
      <p:cxnSp>
        <p:nvCxnSpPr>
          <p:cNvPr id="360" name="Google Shape;360;p51"/>
          <p:cNvCxnSpPr/>
          <p:nvPr/>
        </p:nvCxnSpPr>
        <p:spPr>
          <a:xfrm>
            <a:off x="5417275" y="682472"/>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361" name="Google Shape;361;p51"/>
          <p:cNvGrpSpPr/>
          <p:nvPr/>
        </p:nvGrpSpPr>
        <p:grpSpPr>
          <a:xfrm>
            <a:off x="7291259" y="2962237"/>
            <a:ext cx="874271" cy="931510"/>
            <a:chOff x="1421638" y="4125629"/>
            <a:chExt cx="374709" cy="374010"/>
          </a:xfrm>
        </p:grpSpPr>
        <p:sp>
          <p:nvSpPr>
            <p:cNvPr id="362" name="Google Shape;362;p51"/>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1"/>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960100" y="1771600"/>
            <a:ext cx="20670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lt2"/>
                </a:solidFill>
              </a:rPr>
              <a:t>A</a:t>
            </a:r>
            <a:endParaRPr sz="3600">
              <a:solidFill>
                <a:schemeClr val="lt2"/>
              </a:solidFill>
            </a:endParaRPr>
          </a:p>
        </p:txBody>
      </p:sp>
      <p:sp>
        <p:nvSpPr>
          <p:cNvPr id="369" name="Google Shape;369;p52"/>
          <p:cNvSpPr txBox="1"/>
          <p:nvPr>
            <p:ph idx="4294967295" type="title"/>
          </p:nvPr>
        </p:nvSpPr>
        <p:spPr>
          <a:xfrm>
            <a:off x="939025" y="2495500"/>
            <a:ext cx="23241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Matrice de Confusion</a:t>
            </a:r>
            <a:endParaRPr sz="1800"/>
          </a:p>
        </p:txBody>
      </p:sp>
      <p:sp>
        <p:nvSpPr>
          <p:cNvPr id="370" name="Google Shape;370;p52"/>
          <p:cNvSpPr txBox="1"/>
          <p:nvPr>
            <p:ph idx="4294967295" type="subTitle"/>
          </p:nvPr>
        </p:nvSpPr>
        <p:spPr>
          <a:xfrm>
            <a:off x="645175" y="3495250"/>
            <a:ext cx="2675700" cy="104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lt2"/>
                </a:solidFill>
                <a:latin typeface="Roboto"/>
                <a:ea typeface="Roboto"/>
                <a:cs typeface="Roboto"/>
                <a:sym typeface="Roboto"/>
              </a:rPr>
              <a:t>La Matrice de Confusion : un bingo où les prédictions de votre modèle </a:t>
            </a:r>
            <a:r>
              <a:rPr lang="en" sz="1200">
                <a:solidFill>
                  <a:schemeClr val="lt2"/>
                </a:solidFill>
                <a:latin typeface="Roboto"/>
                <a:ea typeface="Roboto"/>
                <a:cs typeface="Roboto"/>
                <a:sym typeface="Roboto"/>
              </a:rPr>
              <a:t>cochant</a:t>
            </a:r>
            <a:r>
              <a:rPr lang="en" sz="1200">
                <a:solidFill>
                  <a:schemeClr val="lt2"/>
                </a:solidFill>
                <a:latin typeface="Roboto"/>
                <a:ea typeface="Roboto"/>
                <a:cs typeface="Roboto"/>
                <a:sym typeface="Roboto"/>
              </a:rPr>
              <a:t> les bonnes cases... ou créeront une joyeuse pagaille !</a:t>
            </a:r>
            <a:endParaRPr sz="1400">
              <a:solidFill>
                <a:schemeClr val="lt2"/>
              </a:solidFill>
            </a:endParaRPr>
          </a:p>
        </p:txBody>
      </p:sp>
      <p:cxnSp>
        <p:nvCxnSpPr>
          <p:cNvPr id="371" name="Google Shape;371;p52"/>
          <p:cNvCxnSpPr/>
          <p:nvPr/>
        </p:nvCxnSpPr>
        <p:spPr>
          <a:xfrm>
            <a:off x="1795000" y="24039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2" name="Google Shape;372;p52"/>
          <p:cNvSpPr txBox="1"/>
          <p:nvPr>
            <p:ph type="title"/>
          </p:nvPr>
        </p:nvSpPr>
        <p:spPr>
          <a:xfrm>
            <a:off x="5852425" y="1771588"/>
            <a:ext cx="20670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lt2"/>
                </a:solidFill>
              </a:rPr>
              <a:t>B</a:t>
            </a:r>
            <a:endParaRPr sz="3600">
              <a:solidFill>
                <a:schemeClr val="lt2"/>
              </a:solidFill>
            </a:endParaRPr>
          </a:p>
        </p:txBody>
      </p:sp>
      <p:sp>
        <p:nvSpPr>
          <p:cNvPr id="373" name="Google Shape;373;p52"/>
          <p:cNvSpPr txBox="1"/>
          <p:nvPr>
            <p:ph idx="4294967295" type="title"/>
          </p:nvPr>
        </p:nvSpPr>
        <p:spPr>
          <a:xfrm>
            <a:off x="5766800" y="2495500"/>
            <a:ext cx="23241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Score</a:t>
            </a:r>
            <a:endParaRPr sz="1800"/>
          </a:p>
          <a:p>
            <a:pPr indent="0" lvl="0" marL="0" rtl="0" algn="ctr">
              <a:spcBef>
                <a:spcPts val="0"/>
              </a:spcBef>
              <a:spcAft>
                <a:spcPts val="0"/>
              </a:spcAft>
              <a:buNone/>
            </a:pPr>
            <a:r>
              <a:t/>
            </a:r>
            <a:endParaRPr sz="1800"/>
          </a:p>
        </p:txBody>
      </p:sp>
      <p:cxnSp>
        <p:nvCxnSpPr>
          <p:cNvPr id="374" name="Google Shape;374;p52"/>
          <p:cNvCxnSpPr/>
          <p:nvPr/>
        </p:nvCxnSpPr>
        <p:spPr>
          <a:xfrm>
            <a:off x="6687325" y="24039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5" name="Google Shape;375;p52"/>
          <p:cNvSpPr txBox="1"/>
          <p:nvPr>
            <p:ph idx="4294967295" type="subTitle"/>
          </p:nvPr>
        </p:nvSpPr>
        <p:spPr>
          <a:xfrm>
            <a:off x="5696625" y="3495250"/>
            <a:ext cx="24798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lt2"/>
                </a:solidFill>
                <a:latin typeface="Roboto"/>
                <a:ea typeface="Roboto"/>
                <a:cs typeface="Roboto"/>
                <a:sym typeface="Roboto"/>
              </a:rPr>
              <a:t>Score en IA : comme donner des étoiles à un hôtel de données, mais ici, c'est votre modèle d'IA qui espère cinq étoiles pour son service de prédiction !</a:t>
            </a:r>
            <a:endParaRPr sz="1400">
              <a:solidFill>
                <a:schemeClr val="lt2"/>
              </a:solidFill>
            </a:endParaRPr>
          </a:p>
        </p:txBody>
      </p:sp>
      <p:sp>
        <p:nvSpPr>
          <p:cNvPr id="376" name="Google Shape;376;p52"/>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52"/>
          <p:cNvGrpSpPr/>
          <p:nvPr/>
        </p:nvGrpSpPr>
        <p:grpSpPr>
          <a:xfrm>
            <a:off x="8491485" y="4474004"/>
            <a:ext cx="448077" cy="447242"/>
            <a:chOff x="1421638" y="4125629"/>
            <a:chExt cx="374709" cy="374010"/>
          </a:xfrm>
        </p:grpSpPr>
        <p:sp>
          <p:nvSpPr>
            <p:cNvPr id="378" name="Google Shape;378;p52"/>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2"/>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3"/>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3"/>
          <p:cNvSpPr txBox="1"/>
          <p:nvPr>
            <p:ph idx="4"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A . </a:t>
            </a:r>
            <a:r>
              <a:rPr lang="en" sz="2200">
                <a:solidFill>
                  <a:schemeClr val="lt1"/>
                </a:solidFill>
              </a:rPr>
              <a:t>Matrice de Confusion</a:t>
            </a:r>
            <a:r>
              <a:rPr lang="en" sz="2200">
                <a:solidFill>
                  <a:schemeClr val="lt1"/>
                </a:solidFill>
              </a:rPr>
              <a:t> </a:t>
            </a:r>
            <a:r>
              <a:rPr lang="en" sz="2300">
                <a:solidFill>
                  <a:schemeClr val="lt2"/>
                </a:solidFill>
              </a:rPr>
              <a:t>:</a:t>
            </a:r>
            <a:endParaRPr sz="1100"/>
          </a:p>
        </p:txBody>
      </p:sp>
      <p:cxnSp>
        <p:nvCxnSpPr>
          <p:cNvPr id="386" name="Google Shape;386;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87" name="Google Shape;387;p53"/>
          <p:cNvPicPr preferRelativeResize="0"/>
          <p:nvPr/>
        </p:nvPicPr>
        <p:blipFill>
          <a:blip r:embed="rId3">
            <a:alphaModFix/>
          </a:blip>
          <a:stretch>
            <a:fillRect/>
          </a:stretch>
        </p:blipFill>
        <p:spPr>
          <a:xfrm>
            <a:off x="2442700" y="1260575"/>
            <a:ext cx="4603034" cy="3452275"/>
          </a:xfrm>
          <a:prstGeom prst="rect">
            <a:avLst/>
          </a:prstGeom>
          <a:noFill/>
          <a:ln>
            <a:noFill/>
          </a:ln>
        </p:spPr>
      </p:pic>
      <p:grpSp>
        <p:nvGrpSpPr>
          <p:cNvPr id="388" name="Google Shape;388;p53"/>
          <p:cNvGrpSpPr/>
          <p:nvPr/>
        </p:nvGrpSpPr>
        <p:grpSpPr>
          <a:xfrm>
            <a:off x="8491485" y="4474004"/>
            <a:ext cx="448077" cy="447242"/>
            <a:chOff x="1421638" y="4125629"/>
            <a:chExt cx="374709" cy="374010"/>
          </a:xfrm>
        </p:grpSpPr>
        <p:sp>
          <p:nvSpPr>
            <p:cNvPr id="389" name="Google Shape;389;p53"/>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3"/>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A . </a:t>
            </a:r>
            <a:r>
              <a:rPr lang="en" sz="2200">
                <a:solidFill>
                  <a:schemeClr val="lt1"/>
                </a:solidFill>
              </a:rPr>
              <a:t>Score </a:t>
            </a:r>
            <a:r>
              <a:rPr lang="en" sz="2200">
                <a:solidFill>
                  <a:schemeClr val="lt1"/>
                </a:solidFill>
              </a:rPr>
              <a:t> </a:t>
            </a:r>
            <a:r>
              <a:rPr lang="en" sz="2300">
                <a:solidFill>
                  <a:schemeClr val="lt2"/>
                </a:solidFill>
              </a:rPr>
              <a:t>:</a:t>
            </a:r>
            <a:endParaRPr sz="1100"/>
          </a:p>
        </p:txBody>
      </p:sp>
      <p:cxnSp>
        <p:nvCxnSpPr>
          <p:cNvPr id="396" name="Google Shape;396;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7" name="Google Shape;397;p54"/>
          <p:cNvSpPr txBox="1"/>
          <p:nvPr/>
        </p:nvSpPr>
        <p:spPr>
          <a:xfrm>
            <a:off x="-79425" y="985125"/>
            <a:ext cx="9144000" cy="2331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100" u="sng">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00" u="sng">
              <a:solidFill>
                <a:schemeClr val="lt1"/>
              </a:solidFill>
              <a:latin typeface="Montserrat"/>
              <a:ea typeface="Montserrat"/>
              <a:cs typeface="Montserrat"/>
              <a:sym typeface="Montserrat"/>
            </a:endParaRPr>
          </a:p>
          <a:p>
            <a:pPr indent="-298450" lvl="0" marL="1371600" rtl="0" algn="l">
              <a:lnSpc>
                <a:spcPct val="115000"/>
              </a:lnSpc>
              <a:spcBef>
                <a:spcPts val="0"/>
              </a:spcBef>
              <a:spcAft>
                <a:spcPts val="0"/>
              </a:spcAft>
              <a:buClr>
                <a:schemeClr val="dk2"/>
              </a:buClr>
              <a:buSzPts val="1100"/>
              <a:buFont typeface="Montserrat"/>
              <a:buChar char="●"/>
            </a:pPr>
            <a:r>
              <a:rPr lang="en" sz="1050">
                <a:highlight>
                  <a:srgbClr val="FFFFFF"/>
                </a:highlight>
                <a:latin typeface="Courier New"/>
                <a:ea typeface="Courier New"/>
                <a:cs typeface="Courier New"/>
                <a:sym typeface="Courier New"/>
              </a:rPr>
              <a:t>Accuracy:  0.9904306220095693</a:t>
            </a:r>
            <a:endParaRPr sz="1050">
              <a:highlight>
                <a:srgbClr val="FFFFFF"/>
              </a:highlight>
              <a:latin typeface="Courier New"/>
              <a:ea typeface="Courier New"/>
              <a:cs typeface="Courier New"/>
              <a:sym typeface="Courier New"/>
            </a:endParaRPr>
          </a:p>
          <a:p>
            <a:pPr indent="0" lvl="0" marL="1371600" rtl="0" algn="l">
              <a:spcBef>
                <a:spcPts val="0"/>
              </a:spcBef>
              <a:spcAft>
                <a:spcPts val="0"/>
              </a:spcAft>
              <a:buNone/>
            </a:pPr>
            <a:r>
              <a:rPr b="1" lang="en" sz="1100">
                <a:solidFill>
                  <a:schemeClr val="lt1"/>
                </a:solidFill>
                <a:latin typeface="Montserrat"/>
                <a:ea typeface="Montserrat"/>
                <a:cs typeface="Montserrat"/>
                <a:sym typeface="Montserrat"/>
              </a:rPr>
              <a:t> </a:t>
            </a:r>
            <a:endParaRPr b="1" sz="1100" u="sng">
              <a:solidFill>
                <a:schemeClr val="lt1"/>
              </a:solidFill>
              <a:latin typeface="Montserrat"/>
              <a:ea typeface="Montserrat"/>
              <a:cs typeface="Montserrat"/>
              <a:sym typeface="Montserrat"/>
            </a:endParaRPr>
          </a:p>
          <a:p>
            <a:pPr indent="-298450" lvl="0" marL="1371600" rtl="0" algn="l">
              <a:lnSpc>
                <a:spcPct val="115000"/>
              </a:lnSpc>
              <a:spcBef>
                <a:spcPts val="0"/>
              </a:spcBef>
              <a:spcAft>
                <a:spcPts val="0"/>
              </a:spcAft>
              <a:buClr>
                <a:schemeClr val="dk2"/>
              </a:buClr>
              <a:buSzPts val="1100"/>
              <a:buFont typeface="Montserrat"/>
              <a:buChar char="●"/>
            </a:pPr>
            <a:r>
              <a:rPr lang="en" sz="1050">
                <a:highlight>
                  <a:srgbClr val="FFFFFF"/>
                </a:highlight>
                <a:latin typeface="Courier New"/>
                <a:ea typeface="Courier New"/>
                <a:cs typeface="Courier New"/>
                <a:sym typeface="Courier New"/>
              </a:rPr>
              <a:t>recall:  0.9553571428571429</a:t>
            </a:r>
            <a:endParaRPr sz="1050">
              <a:highlight>
                <a:srgbClr val="FFFFFF"/>
              </a:highlight>
              <a:latin typeface="Courier New"/>
              <a:ea typeface="Courier New"/>
              <a:cs typeface="Courier New"/>
              <a:sym typeface="Courier New"/>
            </a:endParaRPr>
          </a:p>
          <a:p>
            <a:pPr indent="0" lvl="0" marL="1371600" rtl="0" algn="l">
              <a:spcBef>
                <a:spcPts val="0"/>
              </a:spcBef>
              <a:spcAft>
                <a:spcPts val="0"/>
              </a:spcAft>
              <a:buNone/>
            </a:pPr>
            <a:r>
              <a:rPr b="1" lang="en" sz="1100">
                <a:solidFill>
                  <a:schemeClr val="lt1"/>
                </a:solidFill>
                <a:latin typeface="Montserrat"/>
                <a:ea typeface="Montserrat"/>
                <a:cs typeface="Montserrat"/>
                <a:sym typeface="Montserrat"/>
              </a:rPr>
              <a:t> </a:t>
            </a:r>
            <a:endParaRPr b="1" sz="1100" u="sng">
              <a:solidFill>
                <a:schemeClr val="lt1"/>
              </a:solidFill>
              <a:latin typeface="Montserrat"/>
              <a:ea typeface="Montserrat"/>
              <a:cs typeface="Montserrat"/>
              <a:sym typeface="Montserrat"/>
            </a:endParaRPr>
          </a:p>
          <a:p>
            <a:pPr indent="-298450" lvl="0" marL="1371600" rtl="0" algn="l">
              <a:lnSpc>
                <a:spcPct val="115000"/>
              </a:lnSpc>
              <a:spcBef>
                <a:spcPts val="0"/>
              </a:spcBef>
              <a:spcAft>
                <a:spcPts val="0"/>
              </a:spcAft>
              <a:buClr>
                <a:schemeClr val="dk2"/>
              </a:buClr>
              <a:buSzPts val="1100"/>
              <a:buFont typeface="Montserrat"/>
              <a:buChar char="●"/>
            </a:pPr>
            <a:r>
              <a:rPr lang="en" sz="1050">
                <a:highlight>
                  <a:srgbClr val="FFFFFF"/>
                </a:highlight>
                <a:latin typeface="Courier New"/>
                <a:ea typeface="Courier New"/>
                <a:cs typeface="Courier New"/>
                <a:sym typeface="Courier New"/>
              </a:rPr>
              <a:t>f1-score  0.963963963963964</a:t>
            </a:r>
            <a:endParaRPr sz="1050">
              <a:highlight>
                <a:srgbClr val="FFFFFF"/>
              </a:highlight>
              <a:latin typeface="Courier New"/>
              <a:ea typeface="Courier New"/>
              <a:cs typeface="Courier New"/>
              <a:sym typeface="Courier New"/>
            </a:endParaRPr>
          </a:p>
          <a:p>
            <a:pPr indent="0" lvl="0" marL="1371600" rtl="0" algn="l">
              <a:spcBef>
                <a:spcPts val="0"/>
              </a:spcBef>
              <a:spcAft>
                <a:spcPts val="0"/>
              </a:spcAft>
              <a:buNone/>
            </a:pPr>
            <a:r>
              <a:t/>
            </a:r>
            <a:endParaRPr b="1" sz="11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Roboto"/>
              <a:ea typeface="Roboto"/>
              <a:cs typeface="Roboto"/>
              <a:sym typeface="Roboto"/>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p:txBody>
      </p:sp>
      <p:sp>
        <p:nvSpPr>
          <p:cNvPr id="398" name="Google Shape;398;p54"/>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54"/>
          <p:cNvGrpSpPr/>
          <p:nvPr/>
        </p:nvGrpSpPr>
        <p:grpSpPr>
          <a:xfrm>
            <a:off x="8491485" y="4474004"/>
            <a:ext cx="448077" cy="447242"/>
            <a:chOff x="1421638" y="4125629"/>
            <a:chExt cx="374709" cy="374010"/>
          </a:xfrm>
        </p:grpSpPr>
        <p:sp>
          <p:nvSpPr>
            <p:cNvPr id="400" name="Google Shape;400;p54"/>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4"/>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Stratégie</a:t>
            </a:r>
            <a:r>
              <a:rPr lang="en"/>
              <a:t> employée :</a:t>
            </a:r>
            <a:endParaRPr/>
          </a:p>
        </p:txBody>
      </p:sp>
      <p:sp>
        <p:nvSpPr>
          <p:cNvPr id="169" name="Google Shape;169;p37"/>
          <p:cNvSpPr txBox="1"/>
          <p:nvPr>
            <p:ph idx="1" type="body"/>
          </p:nvPr>
        </p:nvSpPr>
        <p:spPr>
          <a:xfrm>
            <a:off x="785275" y="972425"/>
            <a:ext cx="7172100" cy="37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100"/>
              <a:t>En analysant le dataframe, il était impératif de déterminer des caractéristiques permettant de distinguer les messages spam des messages non-spam (Hams): </a:t>
            </a:r>
            <a:endParaRPr b="1" sz="1100"/>
          </a:p>
          <a:p>
            <a:pPr indent="0" lvl="0" marL="0" rtl="0" algn="l">
              <a:spcBef>
                <a:spcPts val="0"/>
              </a:spcBef>
              <a:spcAft>
                <a:spcPts val="0"/>
              </a:spcAft>
              <a:buNone/>
            </a:pPr>
            <a:r>
              <a:t/>
            </a:r>
            <a:endParaRPr sz="1100"/>
          </a:p>
          <a:p>
            <a:pPr indent="-304800" lvl="0" marL="457200" rtl="0" algn="l">
              <a:spcBef>
                <a:spcPts val="0"/>
              </a:spcBef>
              <a:spcAft>
                <a:spcPts val="0"/>
              </a:spcAft>
              <a:buClr>
                <a:schemeClr val="accent1"/>
              </a:buClr>
              <a:buSzPts val="1200"/>
              <a:buFont typeface="Montserrat ExtraBold"/>
              <a:buAutoNum type="arabicPeriod"/>
            </a:pPr>
            <a:r>
              <a:rPr b="1" lang="en" sz="1200" u="sng"/>
              <a:t>Création de nouvelles données  :  </a:t>
            </a:r>
            <a:endParaRPr b="1" sz="1200" u="sng"/>
          </a:p>
          <a:p>
            <a:pPr indent="0" lvl="0" marL="457200" rtl="0" algn="l">
              <a:spcBef>
                <a:spcPts val="0"/>
              </a:spcBef>
              <a:spcAft>
                <a:spcPts val="0"/>
              </a:spcAft>
              <a:buNone/>
            </a:pPr>
            <a:r>
              <a:t/>
            </a:r>
            <a:endParaRPr sz="1100"/>
          </a:p>
          <a:p>
            <a:pPr indent="-298450" lvl="0" marL="914400" rtl="0" algn="l">
              <a:spcBef>
                <a:spcPts val="0"/>
              </a:spcBef>
              <a:spcAft>
                <a:spcPts val="0"/>
              </a:spcAft>
              <a:buClr>
                <a:schemeClr val="dk2"/>
              </a:buClr>
              <a:buSzPts val="1100"/>
              <a:buChar char="●"/>
            </a:pPr>
            <a:r>
              <a:rPr b="1" lang="en" sz="1100"/>
              <a:t>La longueur des messages. </a:t>
            </a:r>
            <a:endParaRPr b="1" sz="1100"/>
          </a:p>
          <a:p>
            <a:pPr indent="-298450" lvl="0" marL="914400" rtl="0" algn="l">
              <a:spcBef>
                <a:spcPts val="0"/>
              </a:spcBef>
              <a:spcAft>
                <a:spcPts val="0"/>
              </a:spcAft>
              <a:buClr>
                <a:schemeClr val="dk2"/>
              </a:buClr>
              <a:buSzPts val="1100"/>
              <a:buChar char="●"/>
            </a:pPr>
            <a:r>
              <a:rPr b="1" lang="en" sz="1100"/>
              <a:t>Le nombre de caractères numériques.</a:t>
            </a:r>
            <a:endParaRPr b="1" sz="1100"/>
          </a:p>
          <a:p>
            <a:pPr indent="-298450" lvl="0" marL="914400" rtl="0" algn="l">
              <a:spcBef>
                <a:spcPts val="0"/>
              </a:spcBef>
              <a:spcAft>
                <a:spcPts val="0"/>
              </a:spcAft>
              <a:buClr>
                <a:schemeClr val="dk2"/>
              </a:buClr>
              <a:buSzPts val="1100"/>
              <a:buChar char="●"/>
            </a:pPr>
            <a:r>
              <a:rPr b="1" lang="en" sz="1100"/>
              <a:t>L'évaluation du ratio de ponctuation par rapport au nombre total de caractères</a:t>
            </a:r>
            <a:endParaRPr b="1" sz="1100"/>
          </a:p>
          <a:p>
            <a:pPr indent="-298450" lvl="0" marL="914400" rtl="0" algn="l">
              <a:spcBef>
                <a:spcPts val="0"/>
              </a:spcBef>
              <a:spcAft>
                <a:spcPts val="0"/>
              </a:spcAft>
              <a:buClr>
                <a:schemeClr val="accent2"/>
              </a:buClr>
              <a:buSzPts val="1100"/>
              <a:buChar char="●"/>
            </a:pPr>
            <a:r>
              <a:rPr b="1" lang="en" sz="1100"/>
              <a:t>L'évaluation du ratio de ponctuation par rapport au nombre total de caractères</a:t>
            </a:r>
            <a:endParaRPr b="1" sz="1100"/>
          </a:p>
          <a:p>
            <a:pPr indent="-298450" lvl="0" marL="914400" rtl="0" algn="l">
              <a:spcBef>
                <a:spcPts val="0"/>
              </a:spcBef>
              <a:spcAft>
                <a:spcPts val="0"/>
              </a:spcAft>
              <a:buClr>
                <a:schemeClr val="accent2"/>
              </a:buClr>
              <a:buSzPts val="1100"/>
              <a:buChar char="●"/>
            </a:pPr>
            <a:r>
              <a:rPr b="1" lang="en" sz="1100"/>
              <a:t>L’évaluation du ratio de caractères en majuscule par rapport au nombre total de caractères</a:t>
            </a:r>
            <a:endParaRPr b="1" sz="1100"/>
          </a:p>
          <a:p>
            <a:pPr indent="0" lvl="0" marL="457200" rtl="0" algn="l">
              <a:spcBef>
                <a:spcPts val="0"/>
              </a:spcBef>
              <a:spcAft>
                <a:spcPts val="0"/>
              </a:spcAft>
              <a:buNone/>
            </a:pPr>
            <a:r>
              <a:t/>
            </a:r>
            <a:endParaRPr sz="1100"/>
          </a:p>
          <a:p>
            <a:pPr indent="-304800" lvl="0" marL="457200" rtl="0" algn="l">
              <a:spcBef>
                <a:spcPts val="0"/>
              </a:spcBef>
              <a:spcAft>
                <a:spcPts val="0"/>
              </a:spcAft>
              <a:buClr>
                <a:schemeClr val="accent1"/>
              </a:buClr>
              <a:buSzPts val="1200"/>
              <a:buFont typeface="Montserrat ExtraBold"/>
              <a:buAutoNum type="arabicPeriod"/>
            </a:pPr>
            <a:r>
              <a:rPr b="1" lang="en" sz="1200" u="sng"/>
              <a:t>Vectoriser la colonne ‘msg’ :</a:t>
            </a:r>
            <a:endParaRPr b="1" sz="1200" u="sng"/>
          </a:p>
          <a:p>
            <a:pPr indent="0" lvl="0" marL="457200" rtl="0" algn="l">
              <a:spcBef>
                <a:spcPts val="0"/>
              </a:spcBef>
              <a:spcAft>
                <a:spcPts val="0"/>
              </a:spcAft>
              <a:buNone/>
            </a:pPr>
            <a:r>
              <a:t/>
            </a:r>
            <a:endParaRPr b="1" sz="1100" u="sng"/>
          </a:p>
          <a:p>
            <a:pPr indent="-298450" lvl="0" marL="914400" rtl="0" algn="l">
              <a:spcBef>
                <a:spcPts val="0"/>
              </a:spcBef>
              <a:spcAft>
                <a:spcPts val="0"/>
              </a:spcAft>
              <a:buClr>
                <a:schemeClr val="dk2"/>
              </a:buClr>
              <a:buSzPts val="1100"/>
              <a:buChar char="●"/>
            </a:pPr>
            <a:r>
              <a:rPr b="1" lang="en" sz="1100"/>
              <a:t>TfidfVectorizer</a:t>
            </a:r>
            <a:endParaRPr b="1" sz="1100" u="sng"/>
          </a:p>
          <a:p>
            <a:pPr indent="0" lvl="0" marL="457200" rtl="0" algn="l">
              <a:spcBef>
                <a:spcPts val="0"/>
              </a:spcBef>
              <a:spcAft>
                <a:spcPts val="0"/>
              </a:spcAft>
              <a:buNone/>
            </a:pPr>
            <a:r>
              <a:t/>
            </a:r>
            <a:endParaRPr b="1" sz="1100" u="sng"/>
          </a:p>
          <a:p>
            <a:pPr indent="-304800" lvl="0" marL="457200" rtl="0" algn="l">
              <a:spcBef>
                <a:spcPts val="0"/>
              </a:spcBef>
              <a:spcAft>
                <a:spcPts val="0"/>
              </a:spcAft>
              <a:buClr>
                <a:schemeClr val="accent1"/>
              </a:buClr>
              <a:buSzPts val="1200"/>
              <a:buFont typeface="Montserrat ExtraBold"/>
              <a:buAutoNum type="arabicPeriod"/>
            </a:pPr>
            <a:r>
              <a:rPr b="1" lang="en" sz="1200" u="sng"/>
              <a:t>Modèle d'apprentissage :</a:t>
            </a:r>
            <a:endParaRPr b="1" sz="1200" u="sng"/>
          </a:p>
          <a:p>
            <a:pPr indent="0" lvl="0" marL="457200" rtl="0" algn="l">
              <a:spcBef>
                <a:spcPts val="0"/>
              </a:spcBef>
              <a:spcAft>
                <a:spcPts val="0"/>
              </a:spcAft>
              <a:buNone/>
            </a:pPr>
            <a:r>
              <a:t/>
            </a:r>
            <a:endParaRPr sz="1100"/>
          </a:p>
          <a:p>
            <a:pPr indent="-298450" lvl="0" marL="914400" rtl="0" algn="l">
              <a:spcBef>
                <a:spcPts val="0"/>
              </a:spcBef>
              <a:spcAft>
                <a:spcPts val="0"/>
              </a:spcAft>
              <a:buClr>
                <a:schemeClr val="accent2"/>
              </a:buClr>
              <a:buSzPts val="1100"/>
              <a:buChar char="●"/>
            </a:pPr>
            <a:r>
              <a:rPr b="1" lang="en" sz="1100"/>
              <a:t>Classificateur SVM</a:t>
            </a:r>
            <a:endParaRPr b="1" sz="1100"/>
          </a:p>
          <a:p>
            <a:pPr indent="0" lvl="0" marL="1371600" rtl="0" algn="l">
              <a:spcBef>
                <a:spcPts val="0"/>
              </a:spcBef>
              <a:spcAft>
                <a:spcPts val="0"/>
              </a:spcAft>
              <a:buNone/>
            </a:pPr>
            <a:r>
              <a:t/>
            </a:r>
            <a:endParaRPr b="1" sz="1100"/>
          </a:p>
          <a:p>
            <a:pPr indent="0" lvl="0" marL="0" rtl="0" algn="l">
              <a:spcBef>
                <a:spcPts val="0"/>
              </a:spcBef>
              <a:spcAft>
                <a:spcPts val="1600"/>
              </a:spcAft>
              <a:buNone/>
            </a:pPr>
            <a:r>
              <a:t/>
            </a:r>
            <a:endParaRPr/>
          </a:p>
        </p:txBody>
      </p:sp>
      <p:cxnSp>
        <p:nvCxnSpPr>
          <p:cNvPr id="170" name="Google Shape;170;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1" name="Google Shape;171;p37"/>
          <p:cNvSpPr txBox="1"/>
          <p:nvPr/>
        </p:nvSpPr>
        <p:spPr>
          <a:xfrm>
            <a:off x="5075200" y="665275"/>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172" name="Google Shape;172;p37"/>
          <p:cNvSpPr/>
          <p:nvPr/>
        </p:nvSpPr>
        <p:spPr>
          <a:xfrm>
            <a:off x="8351350" y="43444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37"/>
          <p:cNvGrpSpPr/>
          <p:nvPr/>
        </p:nvGrpSpPr>
        <p:grpSpPr>
          <a:xfrm>
            <a:off x="8487930" y="4466324"/>
            <a:ext cx="411433" cy="440824"/>
            <a:chOff x="4149138" y="4121151"/>
            <a:chExt cx="344065" cy="368644"/>
          </a:xfrm>
        </p:grpSpPr>
        <p:sp>
          <p:nvSpPr>
            <p:cNvPr id="174" name="Google Shape;174;p37"/>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7"/>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7"/>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7"/>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7"/>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7"/>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7"/>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7"/>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7"/>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7"/>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7"/>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7"/>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5"/>
          <p:cNvSpPr txBox="1"/>
          <p:nvPr>
            <p:ph type="ctrTitle"/>
          </p:nvPr>
        </p:nvSpPr>
        <p:spPr>
          <a:xfrm>
            <a:off x="2503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N</a:t>
            </a:r>
            <a:r>
              <a:rPr lang="en">
                <a:solidFill>
                  <a:schemeClr val="lt2"/>
                </a:solidFill>
              </a:rPr>
              <a:t>ous avons identifié un problème de surajustement (overfitting) dans notre modèle.</a:t>
            </a:r>
            <a:endParaRPr>
              <a:solidFill>
                <a:schemeClr val="lt2"/>
              </a:solidFill>
            </a:endParaRPr>
          </a:p>
        </p:txBody>
      </p:sp>
      <p:pic>
        <p:nvPicPr>
          <p:cNvPr id="407" name="Google Shape;407;p55"/>
          <p:cNvPicPr preferRelativeResize="0"/>
          <p:nvPr/>
        </p:nvPicPr>
        <p:blipFill>
          <a:blip r:embed="rId3">
            <a:alphaModFix/>
          </a:blip>
          <a:stretch>
            <a:fillRect/>
          </a:stretch>
        </p:blipFill>
        <p:spPr>
          <a:xfrm>
            <a:off x="5654350" y="1163213"/>
            <a:ext cx="3145975" cy="2592517"/>
          </a:xfrm>
          <a:prstGeom prst="rect">
            <a:avLst/>
          </a:prstGeom>
          <a:noFill/>
          <a:ln>
            <a:noFill/>
          </a:ln>
        </p:spPr>
      </p:pic>
      <p:sp>
        <p:nvSpPr>
          <p:cNvPr id="408" name="Google Shape;408;p55"/>
          <p:cNvSpPr/>
          <p:nvPr/>
        </p:nvSpPr>
        <p:spPr>
          <a:xfrm>
            <a:off x="4339150" y="3609650"/>
            <a:ext cx="1164900" cy="125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5"/>
          <p:cNvSpPr/>
          <p:nvPr/>
        </p:nvSpPr>
        <p:spPr>
          <a:xfrm>
            <a:off x="4583598" y="3808401"/>
            <a:ext cx="781215" cy="857704"/>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6"/>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6"/>
          <p:cNvSpPr/>
          <p:nvPr/>
        </p:nvSpPr>
        <p:spPr>
          <a:xfrm>
            <a:off x="8501657" y="4420852"/>
            <a:ext cx="427722" cy="427305"/>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
          <p:cNvSpPr txBox="1"/>
          <p:nvPr>
            <p:ph idx="4" type="title"/>
          </p:nvPr>
        </p:nvSpPr>
        <p:spPr>
          <a:xfrm>
            <a:off x="4123875" y="360500"/>
            <a:ext cx="5735700" cy="5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Résolution </a:t>
            </a:r>
            <a:endParaRPr sz="1100"/>
          </a:p>
        </p:txBody>
      </p:sp>
      <p:cxnSp>
        <p:nvCxnSpPr>
          <p:cNvPr id="417" name="Google Shape;417;p56"/>
          <p:cNvCxnSpPr/>
          <p:nvPr/>
        </p:nvCxnSpPr>
        <p:spPr>
          <a:xfrm>
            <a:off x="5610225" y="3604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18" name="Google Shape;418;p56"/>
          <p:cNvSpPr txBox="1"/>
          <p:nvPr/>
        </p:nvSpPr>
        <p:spPr>
          <a:xfrm>
            <a:off x="2144025" y="1951850"/>
            <a:ext cx="6913800" cy="20088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Pour résoudre cette problématique, nous avons pris la décision de remplacer la caractéristique "nombre de caractères numériques" par un ratio numérique/texte. Dans le même temps, nous avons retiré la caractéristique relative à la longueur du message. Cette démarche a permis de corriger le surajustement, même si cela a entraîné une légère diminution de la précision du modèle.</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7"/>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Bonus : </a:t>
            </a:r>
            <a:endParaRPr/>
          </a:p>
        </p:txBody>
      </p:sp>
      <p:sp>
        <p:nvSpPr>
          <p:cNvPr id="424" name="Google Shape;424;p57"/>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a:t>
            </a:r>
            <a:endParaRPr/>
          </a:p>
        </p:txBody>
      </p:sp>
      <p:cxnSp>
        <p:nvCxnSpPr>
          <p:cNvPr id="425" name="Google Shape;425;p57"/>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26" name="Google Shape;426;p57"/>
          <p:cNvPicPr preferRelativeResize="0"/>
          <p:nvPr/>
        </p:nvPicPr>
        <p:blipFill>
          <a:blip r:embed="rId3">
            <a:alphaModFix/>
          </a:blip>
          <a:stretch>
            <a:fillRect/>
          </a:stretch>
        </p:blipFill>
        <p:spPr>
          <a:xfrm>
            <a:off x="85750" y="1720475"/>
            <a:ext cx="3244200" cy="3133749"/>
          </a:xfrm>
          <a:prstGeom prst="rect">
            <a:avLst/>
          </a:prstGeom>
          <a:noFill/>
          <a:ln>
            <a:noFill/>
          </a:ln>
        </p:spPr>
      </p:pic>
      <p:sp>
        <p:nvSpPr>
          <p:cNvPr id="427" name="Google Shape;427;p57"/>
          <p:cNvSpPr txBox="1"/>
          <p:nvPr>
            <p:ph idx="1" type="subTitle"/>
          </p:nvPr>
        </p:nvSpPr>
        <p:spPr>
          <a:xfrm>
            <a:off x="337350" y="1720475"/>
            <a:ext cx="2571000" cy="13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200">
                <a:solidFill>
                  <a:srgbClr val="0C2E3A"/>
                </a:solidFill>
                <a:latin typeface="Comic Neue"/>
                <a:ea typeface="Comic Neue"/>
                <a:cs typeface="Comic Neue"/>
                <a:sym typeface="Comic Neue"/>
              </a:rPr>
              <a:t>Petite fusée maison pour le </a:t>
            </a:r>
            <a:r>
              <a:rPr b="1" i="1" lang="en" sz="2200">
                <a:solidFill>
                  <a:srgbClr val="0C2E3A"/>
                </a:solidFill>
                <a:latin typeface="Comic Neue"/>
                <a:ea typeface="Comic Neue"/>
                <a:cs typeface="Comic Neue"/>
                <a:sym typeface="Comic Neue"/>
              </a:rPr>
              <a:t>voyage</a:t>
            </a:r>
            <a:r>
              <a:rPr b="1" i="1" lang="en" sz="2200">
                <a:solidFill>
                  <a:srgbClr val="0C2E3A"/>
                </a:solidFill>
                <a:latin typeface="Comic Neue"/>
                <a:ea typeface="Comic Neue"/>
                <a:cs typeface="Comic Neue"/>
                <a:sym typeface="Comic Neue"/>
              </a:rPr>
              <a:t> sur mars</a:t>
            </a:r>
            <a:r>
              <a:rPr b="1" lang="en" sz="1800">
                <a:solidFill>
                  <a:srgbClr val="0C2E3A"/>
                </a:solidFill>
                <a:latin typeface="Comic Neue"/>
                <a:ea typeface="Comic Neue"/>
                <a:cs typeface="Comic Neue"/>
                <a:sym typeface="Comic Neue"/>
              </a:rPr>
              <a:t> :</a:t>
            </a:r>
            <a:endParaRPr b="1" sz="1800">
              <a:solidFill>
                <a:srgbClr val="0C2E3A"/>
              </a:solidFill>
              <a:latin typeface="Comic Neue"/>
              <a:ea typeface="Comic Neue"/>
              <a:cs typeface="Comic Neue"/>
              <a:sym typeface="Comic Neue"/>
            </a:endParaRPr>
          </a:p>
        </p:txBody>
      </p:sp>
      <p:sp>
        <p:nvSpPr>
          <p:cNvPr id="428" name="Google Shape;428;p57"/>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57"/>
          <p:cNvGrpSpPr/>
          <p:nvPr/>
        </p:nvGrpSpPr>
        <p:grpSpPr>
          <a:xfrm>
            <a:off x="8487930" y="4466324"/>
            <a:ext cx="411433" cy="440824"/>
            <a:chOff x="4149138" y="4121151"/>
            <a:chExt cx="344065" cy="368644"/>
          </a:xfrm>
        </p:grpSpPr>
        <p:sp>
          <p:nvSpPr>
            <p:cNvPr id="430" name="Google Shape;430;p57"/>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7"/>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7"/>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7"/>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7"/>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7"/>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7"/>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7"/>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7"/>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7"/>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7"/>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type="title"/>
          </p:nvPr>
        </p:nvSpPr>
        <p:spPr>
          <a:xfrm>
            <a:off x="5337175" y="1373325"/>
            <a:ext cx="2837400" cy="125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Merci de votre attention. </a:t>
            </a:r>
            <a:endParaRPr/>
          </a:p>
        </p:txBody>
      </p:sp>
      <p:sp>
        <p:nvSpPr>
          <p:cNvPr id="447" name="Google Shape;447;p58"/>
          <p:cNvSpPr txBox="1"/>
          <p:nvPr>
            <p:ph idx="1" type="body"/>
          </p:nvPr>
        </p:nvSpPr>
        <p:spPr>
          <a:xfrm>
            <a:off x="5225150" y="2287050"/>
            <a:ext cx="28374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1600"/>
              </a:spcBef>
              <a:spcAft>
                <a:spcPts val="1600"/>
              </a:spcAft>
              <a:buNone/>
            </a:pPr>
            <a:r>
              <a:rPr lang="en"/>
              <a:t>Presenté par Alexandre &amp; Jonathan</a:t>
            </a:r>
            <a:endParaRPr/>
          </a:p>
        </p:txBody>
      </p:sp>
      <p:cxnSp>
        <p:nvCxnSpPr>
          <p:cNvPr id="448" name="Google Shape;448;p58"/>
          <p:cNvCxnSpPr/>
          <p:nvPr/>
        </p:nvCxnSpPr>
        <p:spPr>
          <a:xfrm>
            <a:off x="5225150" y="1540302"/>
            <a:ext cx="0" cy="2189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49" name="Google Shape;449;p58"/>
          <p:cNvPicPr preferRelativeResize="0"/>
          <p:nvPr/>
        </p:nvPicPr>
        <p:blipFill rotWithShape="1">
          <a:blip r:embed="rId3">
            <a:alphaModFix/>
          </a:blip>
          <a:srcRect b="-2192" l="18080" r="23480" t="-2202"/>
          <a:stretch/>
        </p:blipFill>
        <p:spPr>
          <a:xfrm>
            <a:off x="-465800" y="-236700"/>
            <a:ext cx="4714800" cy="5616900"/>
          </a:xfrm>
          <a:prstGeom prst="flowChartDelay">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8"/>
          <p:cNvSpPr/>
          <p:nvPr/>
        </p:nvSpPr>
        <p:spPr>
          <a:xfrm>
            <a:off x="7408301" y="3023575"/>
            <a:ext cx="671216" cy="697782"/>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8"/>
          <p:cNvSpPr/>
          <p:nvPr/>
        </p:nvSpPr>
        <p:spPr>
          <a:xfrm>
            <a:off x="7000226" y="2704250"/>
            <a:ext cx="1436400" cy="143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8"/>
          <p:cNvSpPr/>
          <p:nvPr/>
        </p:nvSpPr>
        <p:spPr>
          <a:xfrm>
            <a:off x="7382825" y="3023575"/>
            <a:ext cx="671216" cy="856685"/>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8"/>
          <p:cNvSpPr txBox="1"/>
          <p:nvPr>
            <p:ph idx="4294967295" type="title"/>
          </p:nvPr>
        </p:nvSpPr>
        <p:spPr>
          <a:xfrm>
            <a:off x="5518545" y="562250"/>
            <a:ext cx="3068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Preprocessing</a:t>
            </a:r>
            <a:endParaRPr sz="2200"/>
          </a:p>
        </p:txBody>
      </p:sp>
      <p:sp>
        <p:nvSpPr>
          <p:cNvPr id="194" name="Google Shape;194;p38"/>
          <p:cNvSpPr txBox="1"/>
          <p:nvPr>
            <p:ph idx="4294967295" type="title"/>
          </p:nvPr>
        </p:nvSpPr>
        <p:spPr>
          <a:xfrm>
            <a:off x="3007170" y="716675"/>
            <a:ext cx="2412900" cy="93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800"/>
              <a:t>01</a:t>
            </a:r>
            <a:endParaRPr sz="4800"/>
          </a:p>
        </p:txBody>
      </p:sp>
      <p:sp>
        <p:nvSpPr>
          <p:cNvPr id="195" name="Google Shape;195;p38"/>
          <p:cNvSpPr txBox="1"/>
          <p:nvPr>
            <p:ph idx="1" type="subTitle"/>
          </p:nvPr>
        </p:nvSpPr>
        <p:spPr>
          <a:xfrm>
            <a:off x="5622945" y="121767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Roboto"/>
                <a:ea typeface="Roboto"/>
                <a:cs typeface="Roboto"/>
                <a:sym typeface="Roboto"/>
              </a:rPr>
              <a:t>Là où les données brutes reçoivent une transformation magique... ou juste un bon nettoyage!"</a:t>
            </a:r>
            <a:endParaRPr>
              <a:solidFill>
                <a:schemeClr val="lt2"/>
              </a:solidFill>
            </a:endParaRPr>
          </a:p>
        </p:txBody>
      </p:sp>
      <p:cxnSp>
        <p:nvCxnSpPr>
          <p:cNvPr id="196" name="Google Shape;196;p38"/>
          <p:cNvCxnSpPr/>
          <p:nvPr/>
        </p:nvCxnSpPr>
        <p:spPr>
          <a:xfrm>
            <a:off x="5569675" y="682472"/>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7" name="Google Shape;197;p38"/>
          <p:cNvPicPr preferRelativeResize="0"/>
          <p:nvPr/>
        </p:nvPicPr>
        <p:blipFill>
          <a:blip r:embed="rId3">
            <a:alphaModFix/>
          </a:blip>
          <a:stretch>
            <a:fillRect/>
          </a:stretch>
        </p:blipFill>
        <p:spPr>
          <a:xfrm>
            <a:off x="3007181" y="3880241"/>
            <a:ext cx="2939569" cy="682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ph idx="6" type="title"/>
          </p:nvPr>
        </p:nvSpPr>
        <p:spPr>
          <a:xfrm>
            <a:off x="1048450" y="180402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203" name="Google Shape;203;p39"/>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Vectorizer</a:t>
            </a:r>
            <a:endParaRPr/>
          </a:p>
        </p:txBody>
      </p:sp>
      <p:sp>
        <p:nvSpPr>
          <p:cNvPr id="204" name="Google Shape;204;p39"/>
          <p:cNvSpPr txBox="1"/>
          <p:nvPr>
            <p:ph idx="1" type="subTitle"/>
          </p:nvPr>
        </p:nvSpPr>
        <p:spPr>
          <a:xfrm>
            <a:off x="3375100" y="3412775"/>
            <a:ext cx="2483100" cy="145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lt2"/>
                </a:solidFill>
                <a:latin typeface="Roboto"/>
                <a:ea typeface="Roboto"/>
                <a:cs typeface="Roboto"/>
                <a:sym typeface="Roboto"/>
              </a:rPr>
              <a:t>c'est la magie de donner à chaque mot des super-pouvoirs numériques. Imaginez des mots enfilant des capes de chiffres, prêts à sauter dans l'arène de l'analyse de données. C'est un peu comme si vos phrases jouaient à se déguiser pour une fête costumée chez les algorithmes !</a:t>
            </a:r>
            <a:endParaRPr b="1" sz="1300">
              <a:solidFill>
                <a:schemeClr val="lt2"/>
              </a:solidFill>
            </a:endParaRPr>
          </a:p>
        </p:txBody>
      </p:sp>
      <p:sp>
        <p:nvSpPr>
          <p:cNvPr id="205" name="Google Shape;205;p39"/>
          <p:cNvSpPr txBox="1"/>
          <p:nvPr>
            <p:ph idx="2" type="title"/>
          </p:nvPr>
        </p:nvSpPr>
        <p:spPr>
          <a:xfrm>
            <a:off x="6028553" y="2773863"/>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Pipeline </a:t>
            </a:r>
            <a:endParaRPr/>
          </a:p>
          <a:p>
            <a:pPr indent="0" lvl="0" marL="0" rtl="0" algn="ctr">
              <a:spcBef>
                <a:spcPts val="0"/>
              </a:spcBef>
              <a:spcAft>
                <a:spcPts val="0"/>
              </a:spcAft>
              <a:buNone/>
            </a:pPr>
            <a:r>
              <a:rPr lang="en"/>
              <a:t>p</a:t>
            </a:r>
            <a:r>
              <a:rPr lang="en"/>
              <a:t>reprocessing</a:t>
            </a:r>
            <a:endParaRPr/>
          </a:p>
        </p:txBody>
      </p:sp>
      <p:sp>
        <p:nvSpPr>
          <p:cNvPr id="206" name="Google Shape;206;p39"/>
          <p:cNvSpPr txBox="1"/>
          <p:nvPr>
            <p:ph idx="3" type="subTitle"/>
          </p:nvPr>
        </p:nvSpPr>
        <p:spPr>
          <a:xfrm>
            <a:off x="5942775" y="3550000"/>
            <a:ext cx="23856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Roboto"/>
                <a:ea typeface="Roboto"/>
                <a:cs typeface="Roboto"/>
                <a:sym typeface="Roboto"/>
              </a:rPr>
              <a:t>Le pipeline de preprocessing, c'est la cuisine secrète où les données brutes sont mixées, assaisonnées et servies en un plat gourmet pour le festin des algorithmes. </a:t>
            </a:r>
            <a:endParaRPr b="1">
              <a:solidFill>
                <a:schemeClr val="lt2"/>
              </a:solidFill>
            </a:endParaRPr>
          </a:p>
        </p:txBody>
      </p:sp>
      <p:sp>
        <p:nvSpPr>
          <p:cNvPr id="207" name="Google Shape;207;p39"/>
          <p:cNvSpPr txBox="1"/>
          <p:nvPr>
            <p:ph idx="4" type="title"/>
          </p:nvPr>
        </p:nvSpPr>
        <p:spPr>
          <a:xfrm>
            <a:off x="1048450" y="2880663"/>
            <a:ext cx="2067000" cy="66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Analyse et </a:t>
            </a:r>
            <a:endParaRPr/>
          </a:p>
          <a:p>
            <a:pPr indent="0" lvl="0" marL="0" rtl="0" algn="ctr">
              <a:spcBef>
                <a:spcPts val="0"/>
              </a:spcBef>
              <a:spcAft>
                <a:spcPts val="0"/>
              </a:spcAft>
              <a:buNone/>
            </a:pPr>
            <a:r>
              <a:rPr lang="en"/>
              <a:t>gestion des données</a:t>
            </a:r>
            <a:endParaRPr/>
          </a:p>
        </p:txBody>
      </p:sp>
      <p:sp>
        <p:nvSpPr>
          <p:cNvPr id="208" name="Google Shape;208;p39"/>
          <p:cNvSpPr txBox="1"/>
          <p:nvPr>
            <p:ph idx="5" type="subTitle"/>
          </p:nvPr>
        </p:nvSpPr>
        <p:spPr>
          <a:xfrm>
            <a:off x="591650" y="3549975"/>
            <a:ext cx="28146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Roboto"/>
                <a:ea typeface="Roboto"/>
                <a:cs typeface="Roboto"/>
                <a:sym typeface="Roboto"/>
              </a:rPr>
              <a:t>Dans l'art de l'analyse et de la gestion des données, chaque chiffre a son histoire, et chaque tableau de bord est un trésor de surprises. C'est un peu comme être le Sherlock Holmes des octets !</a:t>
            </a:r>
            <a:endParaRPr b="1">
              <a:solidFill>
                <a:schemeClr val="lt2"/>
              </a:solidFill>
            </a:endParaRPr>
          </a:p>
        </p:txBody>
      </p:sp>
      <p:sp>
        <p:nvSpPr>
          <p:cNvPr id="209" name="Google Shape;209;p39"/>
          <p:cNvSpPr txBox="1"/>
          <p:nvPr>
            <p:ph idx="7" type="title"/>
          </p:nvPr>
        </p:nvSpPr>
        <p:spPr>
          <a:xfrm>
            <a:off x="3538500" y="185462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210" name="Google Shape;210;p39"/>
          <p:cNvSpPr txBox="1"/>
          <p:nvPr>
            <p:ph idx="8" type="title"/>
          </p:nvPr>
        </p:nvSpPr>
        <p:spPr>
          <a:xfrm>
            <a:off x="6028550" y="18469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211" name="Google Shape;211;p39"/>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12" name="Google Shape;212;p39"/>
          <p:cNvCxnSpPr/>
          <p:nvPr/>
        </p:nvCxnSpPr>
        <p:spPr>
          <a:xfrm>
            <a:off x="4373400" y="25717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13" name="Google Shape;213;p39"/>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14" name="Google Shape;214;p39"/>
          <p:cNvSpPr/>
          <p:nvPr/>
        </p:nvSpPr>
        <p:spPr>
          <a:xfrm>
            <a:off x="8412938" y="431657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p:nvPr/>
        </p:nvSpPr>
        <p:spPr>
          <a:xfrm>
            <a:off x="8518589" y="4453888"/>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A</a:t>
            </a:r>
            <a:r>
              <a:rPr lang="en" sz="2200">
                <a:solidFill>
                  <a:schemeClr val="lt2"/>
                </a:solidFill>
              </a:rPr>
              <a:t> . </a:t>
            </a:r>
            <a:r>
              <a:rPr lang="en" sz="2200">
                <a:solidFill>
                  <a:schemeClr val="lt1"/>
                </a:solidFill>
              </a:rPr>
              <a:t>Analyse et Gestion des données</a:t>
            </a:r>
            <a:r>
              <a:rPr lang="en" sz="2300">
                <a:solidFill>
                  <a:schemeClr val="lt2"/>
                </a:solidFill>
              </a:rPr>
              <a:t> :</a:t>
            </a:r>
            <a:endParaRPr sz="1100"/>
          </a:p>
        </p:txBody>
      </p:sp>
      <p:cxnSp>
        <p:nvCxnSpPr>
          <p:cNvPr id="221" name="Google Shape;221;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2" name="Google Shape;222;p40"/>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0"/>
          <p:cNvSpPr/>
          <p:nvPr/>
        </p:nvSpPr>
        <p:spPr>
          <a:xfrm>
            <a:off x="8503602" y="4492650"/>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0"/>
          <p:cNvSpPr txBox="1"/>
          <p:nvPr/>
        </p:nvSpPr>
        <p:spPr>
          <a:xfrm>
            <a:off x="-510025" y="1121850"/>
            <a:ext cx="9144000" cy="34941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En analysant le dataframe, il était impératif de déterminer des caractéristiques permettant de distinguer les messages spam des messages non-spam (Hams).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Nous avons tiré les conclusions suivantes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La longueur des messages s'est révélée significative, les spams ayant tendance à être soit plus courts, soit plus longs.</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Le nombre de caractères numériques s'est avéré pertinent, car les spams contiennent souvent des prix ou des chiffres.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L'évaluation du ratio de ponctuation par rapport au nombre total de caractères s'est avérée cruciale. Il est fort probable que les spams utilisent fréquemment des symboles de ponctuation multiples tels que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De même, l'examen du ratio de caractères en majuscules a apporté des informations utiles.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idx="4294967295"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B</a:t>
            </a:r>
            <a:r>
              <a:rPr lang="en" sz="2200">
                <a:solidFill>
                  <a:schemeClr val="lt2"/>
                </a:solidFill>
              </a:rPr>
              <a:t> . </a:t>
            </a:r>
            <a:r>
              <a:rPr lang="en" sz="2200">
                <a:solidFill>
                  <a:schemeClr val="lt1"/>
                </a:solidFill>
              </a:rPr>
              <a:t>Vectori</a:t>
            </a:r>
            <a:r>
              <a:rPr lang="en" sz="2200"/>
              <a:t>s</a:t>
            </a:r>
            <a:r>
              <a:rPr lang="en" sz="2200">
                <a:solidFill>
                  <a:schemeClr val="lt1"/>
                </a:solidFill>
              </a:rPr>
              <a:t>er la colonne ‘msg’</a:t>
            </a:r>
            <a:r>
              <a:rPr lang="en" sz="2300">
                <a:solidFill>
                  <a:schemeClr val="lt2"/>
                </a:solidFill>
              </a:rPr>
              <a:t> :</a:t>
            </a:r>
            <a:endParaRPr sz="1100"/>
          </a:p>
        </p:txBody>
      </p:sp>
      <p:cxnSp>
        <p:nvCxnSpPr>
          <p:cNvPr id="230" name="Google Shape;230;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1" name="Google Shape;231;p41"/>
          <p:cNvSpPr txBox="1"/>
          <p:nvPr/>
        </p:nvSpPr>
        <p:spPr>
          <a:xfrm>
            <a:off x="-991550" y="1386425"/>
            <a:ext cx="9144000" cy="25704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Le TfidfVectorizer, un outil essentiel dans le domaine de la lexicométrie, se focalise principalement sur l'analyse de la fréquence des mots au sein d'un corpus de texte.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Cette technique est fondamentale pour notre modèle analytique, car elle facilite l'extraction d'informations cruciales à partir de vastes ensembles de données textuelles.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En attribuant des poids différenciés aux mots selon leur pertinence et fréquence, le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TfidfVectorizer transcende le simple comptage de mots pour offrir une perspective plus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nuancée et significative. Il convertit les textes en vecteurs numériques.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p:txBody>
      </p:sp>
      <p:sp>
        <p:nvSpPr>
          <p:cNvPr id="232" name="Google Shape;232;p41"/>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1"/>
          <p:cNvSpPr/>
          <p:nvPr/>
        </p:nvSpPr>
        <p:spPr>
          <a:xfrm>
            <a:off x="8503602" y="4492650"/>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769150" y="414025"/>
            <a:ext cx="507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C</a:t>
            </a:r>
            <a:r>
              <a:rPr lang="en" sz="2200">
                <a:solidFill>
                  <a:schemeClr val="lt2"/>
                </a:solidFill>
              </a:rPr>
              <a:t> . </a:t>
            </a:r>
            <a:r>
              <a:rPr lang="en" sz="2200">
                <a:solidFill>
                  <a:schemeClr val="lt1"/>
                </a:solidFill>
              </a:rPr>
              <a:t>Mise en place d’un pipeline</a:t>
            </a:r>
            <a:r>
              <a:rPr lang="en" sz="2300">
                <a:solidFill>
                  <a:schemeClr val="lt2"/>
                </a:solidFill>
              </a:rPr>
              <a:t> :</a:t>
            </a:r>
            <a:endParaRPr sz="1100">
              <a:solidFill>
                <a:schemeClr val="lt1"/>
              </a:solidFill>
            </a:endParaRPr>
          </a:p>
          <a:p>
            <a:pPr indent="0" lvl="0" marL="0" rtl="0" algn="l">
              <a:spcBef>
                <a:spcPts val="0"/>
              </a:spcBef>
              <a:spcAft>
                <a:spcPts val="0"/>
              </a:spcAft>
              <a:buNone/>
            </a:pPr>
            <a:r>
              <a:t/>
            </a:r>
            <a:endParaRPr/>
          </a:p>
        </p:txBody>
      </p:sp>
      <p:cxnSp>
        <p:nvCxnSpPr>
          <p:cNvPr id="239" name="Google Shape;239;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0" name="Google Shape;240;p42"/>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2"/>
          <p:cNvSpPr txBox="1"/>
          <p:nvPr/>
        </p:nvSpPr>
        <p:spPr>
          <a:xfrm>
            <a:off x="-913050" y="1745675"/>
            <a:ext cx="9144000" cy="27552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Le pipeline preprocessor est une séquence d'étapes de prétraitement des données qui comprend les éléments suivants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ajout : Cette étape utilise la fonction ajout_column_preproccessing pour ajouter des colonnes de caractéristiques aux données.</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vectorizer : Cette étape utilise la méthode vectorizer pour transformer les données textuelles en représentations numériques, ce qui est essentiel pour l'analyse.</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rPr b="1" lang="en" sz="1200">
                <a:solidFill>
                  <a:schemeClr val="lt1"/>
                </a:solidFill>
                <a:latin typeface="Montserrat"/>
                <a:ea typeface="Montserrat"/>
                <a:cs typeface="Montserrat"/>
                <a:sym typeface="Montserrat"/>
              </a:rPr>
              <a:t>dim_reduction : Enfin, cette étape réduit la dimension des données en utilisant la technique TruncatedSVD avec 150 composants principaux, ce qui améliore l'efficacité de la modélisation tout en préservant l'information essentielle."</a:t>
            </a:r>
            <a:endParaRPr b="1" sz="12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150">
              <a:solidFill>
                <a:schemeClr val="lt1"/>
              </a:solidFill>
              <a:latin typeface="Montserrat"/>
              <a:ea typeface="Montserrat"/>
              <a:cs typeface="Montserrat"/>
              <a:sym typeface="Montserrat"/>
            </a:endParaRPr>
          </a:p>
        </p:txBody>
      </p:sp>
      <p:sp>
        <p:nvSpPr>
          <p:cNvPr id="242" name="Google Shape;242;p42"/>
          <p:cNvSpPr/>
          <p:nvPr/>
        </p:nvSpPr>
        <p:spPr>
          <a:xfrm>
            <a:off x="8503602" y="4492650"/>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p:nvPr/>
        </p:nvSpPr>
        <p:spPr>
          <a:xfrm>
            <a:off x="7408301" y="3023575"/>
            <a:ext cx="671216" cy="697782"/>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3"/>
          <p:cNvSpPr/>
          <p:nvPr/>
        </p:nvSpPr>
        <p:spPr>
          <a:xfrm>
            <a:off x="7000226" y="2704250"/>
            <a:ext cx="1436400" cy="143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3"/>
          <p:cNvSpPr txBox="1"/>
          <p:nvPr>
            <p:ph type="title"/>
          </p:nvPr>
        </p:nvSpPr>
        <p:spPr>
          <a:xfrm>
            <a:off x="4927620" y="578800"/>
            <a:ext cx="30687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t>Modèle</a:t>
            </a:r>
            <a:endParaRPr sz="2800"/>
          </a:p>
        </p:txBody>
      </p:sp>
      <p:sp>
        <p:nvSpPr>
          <p:cNvPr id="250" name="Google Shape;250;p43"/>
          <p:cNvSpPr txBox="1"/>
          <p:nvPr>
            <p:ph idx="2" type="title"/>
          </p:nvPr>
        </p:nvSpPr>
        <p:spPr>
          <a:xfrm>
            <a:off x="3007170" y="716675"/>
            <a:ext cx="2412900" cy="931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t>0</a:t>
            </a:r>
            <a:r>
              <a:rPr lang="en"/>
              <a:t>2</a:t>
            </a:r>
            <a:endParaRPr sz="4800"/>
          </a:p>
        </p:txBody>
      </p:sp>
      <p:sp>
        <p:nvSpPr>
          <p:cNvPr id="251" name="Google Shape;251;p43"/>
          <p:cNvSpPr txBox="1"/>
          <p:nvPr>
            <p:ph idx="4294967295" type="subTitle"/>
          </p:nvPr>
        </p:nvSpPr>
        <p:spPr>
          <a:xfrm>
            <a:off x="5569670" y="117760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2"/>
                </a:solidFill>
                <a:latin typeface="Roboto"/>
                <a:ea typeface="Roboto"/>
                <a:cs typeface="Roboto"/>
                <a:sym typeface="Roboto"/>
              </a:rPr>
              <a:t>c'est comme un robot buvant du thé de données, chaque gorgée lui apporte plus de sagesse (et de précision) </a:t>
            </a:r>
            <a:endParaRPr>
              <a:solidFill>
                <a:schemeClr val="lt2"/>
              </a:solidFill>
            </a:endParaRPr>
          </a:p>
        </p:txBody>
      </p:sp>
      <p:cxnSp>
        <p:nvCxnSpPr>
          <p:cNvPr id="252" name="Google Shape;252;p43"/>
          <p:cNvCxnSpPr/>
          <p:nvPr/>
        </p:nvCxnSpPr>
        <p:spPr>
          <a:xfrm>
            <a:off x="5569675" y="682472"/>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53" name="Google Shape;253;p43"/>
          <p:cNvPicPr preferRelativeResize="0"/>
          <p:nvPr/>
        </p:nvPicPr>
        <p:blipFill>
          <a:blip r:embed="rId3">
            <a:alphaModFix/>
          </a:blip>
          <a:stretch>
            <a:fillRect/>
          </a:stretch>
        </p:blipFill>
        <p:spPr>
          <a:xfrm>
            <a:off x="3007181" y="3880241"/>
            <a:ext cx="2939569" cy="682400"/>
          </a:xfrm>
          <a:prstGeom prst="rect">
            <a:avLst/>
          </a:prstGeom>
          <a:noFill/>
          <a:ln>
            <a:noFill/>
          </a:ln>
        </p:spPr>
      </p:pic>
      <p:grpSp>
        <p:nvGrpSpPr>
          <p:cNvPr id="254" name="Google Shape;254;p43"/>
          <p:cNvGrpSpPr/>
          <p:nvPr/>
        </p:nvGrpSpPr>
        <p:grpSpPr>
          <a:xfrm>
            <a:off x="7258717" y="2950010"/>
            <a:ext cx="886447" cy="856547"/>
            <a:chOff x="1284212" y="1963766"/>
            <a:chExt cx="379489" cy="366046"/>
          </a:xfrm>
        </p:grpSpPr>
        <p:sp>
          <p:nvSpPr>
            <p:cNvPr id="255" name="Google Shape;255;p43"/>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960100" y="1771600"/>
            <a:ext cx="20670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a:t>
            </a:r>
            <a:endParaRPr sz="3600"/>
          </a:p>
        </p:txBody>
      </p:sp>
      <p:sp>
        <p:nvSpPr>
          <p:cNvPr id="262" name="Google Shape;262;p44"/>
          <p:cNvSpPr txBox="1"/>
          <p:nvPr>
            <p:ph idx="4294967295" type="title"/>
          </p:nvPr>
        </p:nvSpPr>
        <p:spPr>
          <a:xfrm>
            <a:off x="939025" y="2495488"/>
            <a:ext cx="2067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Pipeline Modèle</a:t>
            </a:r>
            <a:endParaRPr sz="1800"/>
          </a:p>
        </p:txBody>
      </p:sp>
      <p:sp>
        <p:nvSpPr>
          <p:cNvPr id="263" name="Google Shape;263;p44"/>
          <p:cNvSpPr txBox="1"/>
          <p:nvPr>
            <p:ph idx="4294967295" type="subTitle"/>
          </p:nvPr>
        </p:nvSpPr>
        <p:spPr>
          <a:xfrm>
            <a:off x="939022" y="34952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chemeClr val="lt2"/>
                </a:solidFill>
                <a:latin typeface="Roboto"/>
                <a:ea typeface="Roboto"/>
                <a:cs typeface="Roboto"/>
                <a:sym typeface="Roboto"/>
              </a:rPr>
              <a:t>Le pipeline modèle : là où les données entrent comme des énigmes et sortent en tant que révélations éclairées, prêtes à l'emploi </a:t>
            </a:r>
            <a:endParaRPr b="1" sz="1400">
              <a:solidFill>
                <a:schemeClr val="lt2"/>
              </a:solidFill>
            </a:endParaRPr>
          </a:p>
        </p:txBody>
      </p:sp>
      <p:cxnSp>
        <p:nvCxnSpPr>
          <p:cNvPr id="264" name="Google Shape;264;p44"/>
          <p:cNvCxnSpPr/>
          <p:nvPr/>
        </p:nvCxnSpPr>
        <p:spPr>
          <a:xfrm>
            <a:off x="1795000" y="24039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5" name="Google Shape;265;p44"/>
          <p:cNvSpPr txBox="1"/>
          <p:nvPr>
            <p:ph type="title"/>
          </p:nvPr>
        </p:nvSpPr>
        <p:spPr>
          <a:xfrm>
            <a:off x="5852425" y="1771588"/>
            <a:ext cx="20670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B</a:t>
            </a:r>
            <a:endParaRPr sz="3600"/>
          </a:p>
        </p:txBody>
      </p:sp>
      <p:sp>
        <p:nvSpPr>
          <p:cNvPr id="266" name="Google Shape;266;p44"/>
          <p:cNvSpPr txBox="1"/>
          <p:nvPr>
            <p:ph idx="4294967295" type="title"/>
          </p:nvPr>
        </p:nvSpPr>
        <p:spPr>
          <a:xfrm>
            <a:off x="5852425" y="2495488"/>
            <a:ext cx="2067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Classificateur SVM</a:t>
            </a:r>
            <a:endParaRPr sz="1800"/>
          </a:p>
          <a:p>
            <a:pPr indent="0" lvl="0" marL="0" rtl="0" algn="ctr">
              <a:spcBef>
                <a:spcPts val="0"/>
              </a:spcBef>
              <a:spcAft>
                <a:spcPts val="0"/>
              </a:spcAft>
              <a:buNone/>
            </a:pPr>
            <a:r>
              <a:t/>
            </a:r>
            <a:endParaRPr sz="1800"/>
          </a:p>
        </p:txBody>
      </p:sp>
      <p:cxnSp>
        <p:nvCxnSpPr>
          <p:cNvPr id="267" name="Google Shape;267;p44"/>
          <p:cNvCxnSpPr/>
          <p:nvPr/>
        </p:nvCxnSpPr>
        <p:spPr>
          <a:xfrm>
            <a:off x="6687325" y="24039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8" name="Google Shape;268;p44"/>
          <p:cNvSpPr txBox="1"/>
          <p:nvPr>
            <p:ph idx="4294967295" type="subTitle"/>
          </p:nvPr>
        </p:nvSpPr>
        <p:spPr>
          <a:xfrm>
            <a:off x="5852422" y="34952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chemeClr val="lt2"/>
                </a:solidFill>
                <a:latin typeface="Roboto"/>
                <a:ea typeface="Roboto"/>
                <a:cs typeface="Roboto"/>
                <a:sym typeface="Roboto"/>
              </a:rPr>
              <a:t>Le classificateur SVM : le cowboy de l'IA qui tire des lignes frontières plus vite que son ombre pour séparer les bonnes des mauvaises données !</a:t>
            </a:r>
            <a:endParaRPr b="1" sz="1400">
              <a:solidFill>
                <a:schemeClr val="lt2"/>
              </a:solidFill>
            </a:endParaRPr>
          </a:p>
        </p:txBody>
      </p:sp>
      <p:sp>
        <p:nvSpPr>
          <p:cNvPr id="269" name="Google Shape;269;p44"/>
          <p:cNvSpPr/>
          <p:nvPr/>
        </p:nvSpPr>
        <p:spPr>
          <a:xfrm>
            <a:off x="8373225" y="43553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44"/>
          <p:cNvGrpSpPr/>
          <p:nvPr/>
        </p:nvGrpSpPr>
        <p:grpSpPr>
          <a:xfrm>
            <a:off x="8494472" y="4419513"/>
            <a:ext cx="442104" cy="556207"/>
            <a:chOff x="1284212" y="1963766"/>
            <a:chExt cx="379489" cy="366046"/>
          </a:xfrm>
        </p:grpSpPr>
        <p:sp>
          <p:nvSpPr>
            <p:cNvPr id="271" name="Google Shape;271;p44"/>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4"/>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